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5" r:id="rId2"/>
    <p:sldMasterId id="2147483717" r:id="rId3"/>
  </p:sldMasterIdLst>
  <p:notesMasterIdLst>
    <p:notesMasterId r:id="rId33"/>
  </p:notesMasterIdLst>
  <p:handoutMasterIdLst>
    <p:handoutMasterId r:id="rId34"/>
  </p:handoutMasterIdLst>
  <p:sldIdLst>
    <p:sldId id="292" r:id="rId4"/>
    <p:sldId id="256" r:id="rId5"/>
    <p:sldId id="270" r:id="rId6"/>
    <p:sldId id="259" r:id="rId7"/>
    <p:sldId id="271" r:id="rId8"/>
    <p:sldId id="272" r:id="rId9"/>
    <p:sldId id="273" r:id="rId10"/>
    <p:sldId id="290" r:id="rId11"/>
    <p:sldId id="274" r:id="rId12"/>
    <p:sldId id="276" r:id="rId13"/>
    <p:sldId id="280" r:id="rId14"/>
    <p:sldId id="281" r:id="rId15"/>
    <p:sldId id="282" r:id="rId16"/>
    <p:sldId id="283" r:id="rId17"/>
    <p:sldId id="284" r:id="rId18"/>
    <p:sldId id="294" r:id="rId19"/>
    <p:sldId id="261" r:id="rId20"/>
    <p:sldId id="266" r:id="rId21"/>
    <p:sldId id="265" r:id="rId22"/>
    <p:sldId id="264" r:id="rId23"/>
    <p:sldId id="263" r:id="rId24"/>
    <p:sldId id="262" r:id="rId25"/>
    <p:sldId id="260" r:id="rId26"/>
    <p:sldId id="267" r:id="rId27"/>
    <p:sldId id="285" r:id="rId28"/>
    <p:sldId id="286" r:id="rId29"/>
    <p:sldId id="291" r:id="rId30"/>
    <p:sldId id="287" r:id="rId31"/>
    <p:sldId id="293" r:id="rId32"/>
  </p:sldIdLst>
  <p:sldSz cx="16002000" cy="11430000"/>
  <p:notesSz cx="6858000" cy="9144000"/>
  <p:defaultTextStyle>
    <a:defPPr>
      <a:defRPr lang="en-US"/>
    </a:defPPr>
    <a:lvl1pPr marL="0" algn="l" defTabSz="1567296" rtl="0" eaLnBrk="1" latinLnBrk="0" hangingPunct="1">
      <a:defRPr sz="3100" kern="1200">
        <a:solidFill>
          <a:schemeClr val="tx1"/>
        </a:solidFill>
        <a:latin typeface="+mn-lt"/>
        <a:ea typeface="+mn-ea"/>
        <a:cs typeface="+mn-cs"/>
      </a:defRPr>
    </a:lvl1pPr>
    <a:lvl2pPr marL="783648" algn="l" defTabSz="1567296" rtl="0" eaLnBrk="1" latinLnBrk="0" hangingPunct="1">
      <a:defRPr sz="3100" kern="1200">
        <a:solidFill>
          <a:schemeClr val="tx1"/>
        </a:solidFill>
        <a:latin typeface="+mn-lt"/>
        <a:ea typeface="+mn-ea"/>
        <a:cs typeface="+mn-cs"/>
      </a:defRPr>
    </a:lvl2pPr>
    <a:lvl3pPr marL="1567296" algn="l" defTabSz="1567296" rtl="0" eaLnBrk="1" latinLnBrk="0" hangingPunct="1">
      <a:defRPr sz="3100" kern="1200">
        <a:solidFill>
          <a:schemeClr val="tx1"/>
        </a:solidFill>
        <a:latin typeface="+mn-lt"/>
        <a:ea typeface="+mn-ea"/>
        <a:cs typeface="+mn-cs"/>
      </a:defRPr>
    </a:lvl3pPr>
    <a:lvl4pPr marL="2350945" algn="l" defTabSz="1567296" rtl="0" eaLnBrk="1" latinLnBrk="0" hangingPunct="1">
      <a:defRPr sz="3100" kern="1200">
        <a:solidFill>
          <a:schemeClr val="tx1"/>
        </a:solidFill>
        <a:latin typeface="+mn-lt"/>
        <a:ea typeface="+mn-ea"/>
        <a:cs typeface="+mn-cs"/>
      </a:defRPr>
    </a:lvl4pPr>
    <a:lvl5pPr marL="3134593" algn="l" defTabSz="1567296" rtl="0" eaLnBrk="1" latinLnBrk="0" hangingPunct="1">
      <a:defRPr sz="3100" kern="1200">
        <a:solidFill>
          <a:schemeClr val="tx1"/>
        </a:solidFill>
        <a:latin typeface="+mn-lt"/>
        <a:ea typeface="+mn-ea"/>
        <a:cs typeface="+mn-cs"/>
      </a:defRPr>
    </a:lvl5pPr>
    <a:lvl6pPr marL="3918241" algn="l" defTabSz="1567296" rtl="0" eaLnBrk="1" latinLnBrk="0" hangingPunct="1">
      <a:defRPr sz="3100" kern="1200">
        <a:solidFill>
          <a:schemeClr val="tx1"/>
        </a:solidFill>
        <a:latin typeface="+mn-lt"/>
        <a:ea typeface="+mn-ea"/>
        <a:cs typeface="+mn-cs"/>
      </a:defRPr>
    </a:lvl6pPr>
    <a:lvl7pPr marL="4701889" algn="l" defTabSz="1567296" rtl="0" eaLnBrk="1" latinLnBrk="0" hangingPunct="1">
      <a:defRPr sz="3100" kern="1200">
        <a:solidFill>
          <a:schemeClr val="tx1"/>
        </a:solidFill>
        <a:latin typeface="+mn-lt"/>
        <a:ea typeface="+mn-ea"/>
        <a:cs typeface="+mn-cs"/>
      </a:defRPr>
    </a:lvl7pPr>
    <a:lvl8pPr marL="5485538" algn="l" defTabSz="1567296" rtl="0" eaLnBrk="1" latinLnBrk="0" hangingPunct="1">
      <a:defRPr sz="3100" kern="1200">
        <a:solidFill>
          <a:schemeClr val="tx1"/>
        </a:solidFill>
        <a:latin typeface="+mn-lt"/>
        <a:ea typeface="+mn-ea"/>
        <a:cs typeface="+mn-cs"/>
      </a:defRPr>
    </a:lvl8pPr>
    <a:lvl9pPr marL="6269186" algn="l" defTabSz="1567296" rtl="0" eaLnBrk="1" latinLnBrk="0" hangingPunct="1">
      <a:defRPr sz="3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922223"/>
    <a:srgbClr val="FED46C"/>
    <a:srgbClr val="B3CBFF"/>
    <a:srgbClr val="B9D77A"/>
    <a:srgbClr val="4F81BD"/>
    <a:srgbClr val="84AA33"/>
    <a:srgbClr val="FEB80A"/>
    <a:srgbClr val="AAABB4"/>
    <a:srgbClr val="E7E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77506" autoAdjust="0"/>
  </p:normalViewPr>
  <p:slideViewPr>
    <p:cSldViewPr>
      <p:cViewPr>
        <p:scale>
          <a:sx n="40" d="100"/>
          <a:sy n="40" d="100"/>
        </p:scale>
        <p:origin x="-1578" y="-192"/>
      </p:cViewPr>
      <p:guideLst>
        <p:guide orient="horz" pos="3600"/>
        <p:guide pos="5040"/>
      </p:guideLst>
    </p:cSldViewPr>
  </p:slideViewPr>
  <p:notesTextViewPr>
    <p:cViewPr>
      <p:scale>
        <a:sx n="1" d="1"/>
        <a:sy n="1" d="1"/>
      </p:scale>
      <p:origin x="0" y="0"/>
    </p:cViewPr>
  </p:notesText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B8D65-1217-4FB9-A4FC-877417617029}"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42EE800E-04A7-4551-8966-25191880CA14}">
      <dgm:prSet phldrT="[Text]" custT="1"/>
      <dgm:spPr>
        <a:xfrm>
          <a:off x="0" y="2654"/>
          <a:ext cx="3014907" cy="1276677"/>
        </a:xfrm>
        <a:solidFill>
          <a:schemeClr val="bg1">
            <a:lumMod val="85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5000" dirty="0" smtClean="0">
              <a:solidFill>
                <a:sysClr val="window" lastClr="FFFFFF"/>
              </a:solidFill>
              <a:latin typeface="Calibri"/>
              <a:ea typeface="+mn-ea"/>
              <a:cs typeface="+mn-cs"/>
            </a:rPr>
            <a:t>Scoping</a:t>
          </a:r>
          <a:endParaRPr lang="en-US" sz="5000" dirty="0">
            <a:solidFill>
              <a:sysClr val="window" lastClr="FFFFFF"/>
            </a:solidFill>
            <a:latin typeface="Calibri"/>
            <a:ea typeface="+mn-ea"/>
            <a:cs typeface="+mn-cs"/>
          </a:endParaRPr>
        </a:p>
      </dgm:t>
    </dgm:pt>
    <dgm:pt modelId="{FC714437-F2A2-4FDC-A43A-BDDCE1097D2E}" type="parTrans" cxnId="{325F2D5D-7C47-4B1D-BA72-AF6F50B55D91}">
      <dgm:prSet/>
      <dgm:spPr/>
      <dgm:t>
        <a:bodyPr/>
        <a:lstStyle/>
        <a:p>
          <a:endParaRPr lang="en-US"/>
        </a:p>
      </dgm:t>
    </dgm:pt>
    <dgm:pt modelId="{6D855881-081E-4F4F-B334-67015BF6BE35}" type="sibTrans" cxnId="{325F2D5D-7C47-4B1D-BA72-AF6F50B55D91}">
      <dgm:prSet/>
      <dgm:spPr/>
      <dgm:t>
        <a:bodyPr/>
        <a:lstStyle/>
        <a:p>
          <a:endParaRPr lang="en-US"/>
        </a:p>
      </dgm:t>
    </dgm:pt>
    <dgm:pt modelId="{934838EB-0507-4CCB-9409-F87C9B0D4C3E}">
      <dgm:prSet phldrT="[Text]"/>
      <dgm:spPr>
        <a:xfrm rot="5400000">
          <a:off x="5370273" y="-2038924"/>
          <a:ext cx="649103" cy="5359835"/>
        </a:xfrm>
        <a:solidFill>
          <a:schemeClr val="bg1">
            <a:lumMod val="85000"/>
          </a:schemeClr>
        </a:solidFill>
        <a:ln w="12700" cap="flat" cmpd="sng" algn="ctr">
          <a:solidFill>
            <a:schemeClr val="bg1">
              <a:lumMod val="85000"/>
            </a:schemeClr>
          </a:solidFill>
          <a:prstDash val="solid"/>
          <a:miter lim="800000"/>
        </a:ln>
        <a:effectLst/>
      </dgm:spPr>
      <dgm:t>
        <a:bodyPr/>
        <a:lstStyle/>
        <a:p>
          <a:r>
            <a:rPr lang="en-US" dirty="0" smtClean="0">
              <a:solidFill>
                <a:schemeClr val="bg1">
                  <a:lumMod val="65000"/>
                </a:schemeClr>
              </a:solidFill>
              <a:latin typeface="Calibri"/>
              <a:ea typeface="+mn-ea"/>
              <a:cs typeface="+mn-cs"/>
            </a:rPr>
            <a:t>The process of identifying management objectives in terms of ecosystem services based on assessment of ecological and social data on current conditions and past management outcomes</a:t>
          </a:r>
          <a:endParaRPr lang="en-US" dirty="0">
            <a:solidFill>
              <a:schemeClr val="bg1">
                <a:lumMod val="65000"/>
              </a:schemeClr>
            </a:solidFill>
            <a:latin typeface="Calibri"/>
            <a:ea typeface="+mn-ea"/>
            <a:cs typeface="+mn-cs"/>
          </a:endParaRPr>
        </a:p>
      </dgm:t>
    </dgm:pt>
    <dgm:pt modelId="{4236CE3B-3FF0-4B31-8935-3E33CC19CFE0}" type="parTrans" cxnId="{FBB2415E-A903-4899-8561-96FF796A414F}">
      <dgm:prSet/>
      <dgm:spPr/>
      <dgm:t>
        <a:bodyPr/>
        <a:lstStyle/>
        <a:p>
          <a:endParaRPr lang="en-US"/>
        </a:p>
      </dgm:t>
    </dgm:pt>
    <dgm:pt modelId="{E3F46953-2740-4A88-A173-5B1B64F00335}" type="sibTrans" cxnId="{FBB2415E-A903-4899-8561-96FF796A414F}">
      <dgm:prSet/>
      <dgm:spPr/>
      <dgm:t>
        <a:bodyPr/>
        <a:lstStyle/>
        <a:p>
          <a:endParaRPr lang="en-US"/>
        </a:p>
      </dgm:t>
    </dgm:pt>
    <dgm:pt modelId="{2FECC885-A6E0-4C2A-882F-DB58EE4C1AB2}">
      <dgm:prSet phldrT="[Text]" custT="1"/>
      <dgm:spPr>
        <a:xfrm>
          <a:off x="0" y="1343165"/>
          <a:ext cx="3014907" cy="1276677"/>
        </a:xfr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5000" dirty="0" smtClean="0">
              <a:solidFill>
                <a:sysClr val="window" lastClr="FFFFFF"/>
              </a:solidFill>
              <a:latin typeface="Calibri"/>
              <a:ea typeface="+mn-ea"/>
              <a:cs typeface="+mn-cs"/>
            </a:rPr>
            <a:t>Assessment and Analysis</a:t>
          </a:r>
          <a:endParaRPr lang="en-US" sz="5000" dirty="0">
            <a:solidFill>
              <a:sysClr val="window" lastClr="FFFFFF"/>
            </a:solidFill>
            <a:latin typeface="Calibri"/>
            <a:ea typeface="+mn-ea"/>
            <a:cs typeface="+mn-cs"/>
          </a:endParaRPr>
        </a:p>
      </dgm:t>
    </dgm:pt>
    <dgm:pt modelId="{1A01994B-FF1D-4F0D-9BB8-A957E9D10C8A}" type="parTrans" cxnId="{DE9A41CE-8AF3-4131-8576-8E80727BD805}">
      <dgm:prSet/>
      <dgm:spPr/>
      <dgm:t>
        <a:bodyPr/>
        <a:lstStyle/>
        <a:p>
          <a:endParaRPr lang="en-US"/>
        </a:p>
      </dgm:t>
    </dgm:pt>
    <dgm:pt modelId="{16B5B24E-1CE6-41FC-9631-86413F2CE91D}" type="sibTrans" cxnId="{DE9A41CE-8AF3-4131-8576-8E80727BD805}">
      <dgm:prSet/>
      <dgm:spPr/>
      <dgm:t>
        <a:bodyPr/>
        <a:lstStyle/>
        <a:p>
          <a:endParaRPr lang="en-US"/>
        </a:p>
      </dgm:t>
    </dgm:pt>
    <dgm:pt modelId="{1C02C4E0-C41D-4B0F-99AF-4DDD486DDAA0}">
      <dgm:prSet phldrT="[Text]"/>
      <dgm:spPr>
        <a:xfrm rot="5400000">
          <a:off x="5366811" y="-698413"/>
          <a:ext cx="656028" cy="5359835"/>
        </a:xfrm>
        <a:solidFill>
          <a:srgbClr val="EBD8B1">
            <a:alpha val="89804"/>
          </a:srgbClr>
        </a:solidFill>
        <a:ln w="12700" cap="flat" cmpd="sng" algn="ctr">
          <a:solidFill>
            <a:srgbClr val="A5A5A5">
              <a:tint val="40000"/>
              <a:alpha val="90000"/>
              <a:hueOff val="676380"/>
              <a:satOff val="33333"/>
              <a:lumOff val="593"/>
              <a:alphaOff val="0"/>
            </a:srgbClr>
          </a:solidFill>
          <a:prstDash val="solid"/>
          <a:miter lim="800000"/>
        </a:ln>
        <a:effectLst/>
      </dgm:spPr>
      <dgm:t>
        <a:bodyPr/>
        <a:lstStyle/>
        <a:p>
          <a:r>
            <a:rPr lang="en-US" dirty="0" smtClean="0">
              <a:solidFill>
                <a:sysClr val="windowText" lastClr="000000">
                  <a:hueOff val="0"/>
                  <a:satOff val="0"/>
                  <a:lumOff val="0"/>
                  <a:alphaOff val="0"/>
                </a:sysClr>
              </a:solidFill>
              <a:latin typeface="Calibri"/>
              <a:ea typeface="+mn-ea"/>
              <a:cs typeface="+mn-cs"/>
            </a:rPr>
            <a:t>The process of assessing management/project options in terms of changes in the supply of ecosystem services </a:t>
          </a:r>
          <a:r>
            <a:rPr lang="en-US" dirty="0" smtClean="0">
              <a:solidFill>
                <a:schemeClr val="bg1">
                  <a:lumMod val="65000"/>
                </a:schemeClr>
              </a:solidFill>
              <a:latin typeface="Calibri"/>
              <a:ea typeface="+mn-ea"/>
              <a:cs typeface="+mn-cs"/>
            </a:rPr>
            <a:t>and the benefits they provide to people using both ecological and social science methods</a:t>
          </a:r>
          <a:endParaRPr lang="en-US" dirty="0">
            <a:solidFill>
              <a:schemeClr val="bg1">
                <a:lumMod val="65000"/>
              </a:schemeClr>
            </a:solidFill>
            <a:latin typeface="Calibri"/>
            <a:ea typeface="+mn-ea"/>
            <a:cs typeface="+mn-cs"/>
          </a:endParaRPr>
        </a:p>
      </dgm:t>
    </dgm:pt>
    <dgm:pt modelId="{D2701C06-CED4-4CCE-A6CB-936DDF13B01A}" type="parTrans" cxnId="{FEE8DF1A-E60B-4665-94D9-3B804230AE2E}">
      <dgm:prSet/>
      <dgm:spPr/>
      <dgm:t>
        <a:bodyPr/>
        <a:lstStyle/>
        <a:p>
          <a:endParaRPr lang="en-US"/>
        </a:p>
      </dgm:t>
    </dgm:pt>
    <dgm:pt modelId="{68E85E3E-5B71-4309-9919-138C2C054CD9}" type="sibTrans" cxnId="{FEE8DF1A-E60B-4665-94D9-3B804230AE2E}">
      <dgm:prSet/>
      <dgm:spPr/>
      <dgm:t>
        <a:bodyPr/>
        <a:lstStyle/>
        <a:p>
          <a:endParaRPr lang="en-US"/>
        </a:p>
      </dgm:t>
    </dgm:pt>
    <dgm:pt modelId="{7FAAC08E-9A89-4925-AE36-4BAA1CCE2FE0}">
      <dgm:prSet phldrT="[Text]" custT="1"/>
      <dgm:spPr>
        <a:xfrm>
          <a:off x="0" y="2683676"/>
          <a:ext cx="3014907" cy="1276677"/>
        </a:xfrm>
        <a:solidFill>
          <a:schemeClr val="bg1">
            <a:lumMod val="85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5000" dirty="0" smtClean="0">
              <a:solidFill>
                <a:sysClr val="window" lastClr="FFFFFF"/>
              </a:solidFill>
              <a:latin typeface="Calibri"/>
              <a:ea typeface="+mn-ea"/>
              <a:cs typeface="+mn-cs"/>
            </a:rPr>
            <a:t>Decision</a:t>
          </a:r>
          <a:endParaRPr lang="en-US" sz="5000" dirty="0">
            <a:solidFill>
              <a:sysClr val="window" lastClr="FFFFFF"/>
            </a:solidFill>
            <a:latin typeface="Calibri"/>
            <a:ea typeface="+mn-ea"/>
            <a:cs typeface="+mn-cs"/>
          </a:endParaRPr>
        </a:p>
      </dgm:t>
    </dgm:pt>
    <dgm:pt modelId="{ED47A8A5-EF32-4E08-BDD7-A9A5DAC05EFA}" type="parTrans" cxnId="{79819C8B-1A1A-493D-9507-BB046E4392D4}">
      <dgm:prSet/>
      <dgm:spPr/>
      <dgm:t>
        <a:bodyPr/>
        <a:lstStyle/>
        <a:p>
          <a:endParaRPr lang="en-US"/>
        </a:p>
      </dgm:t>
    </dgm:pt>
    <dgm:pt modelId="{8E8314A3-2063-4757-AEBB-1332F4569317}" type="sibTrans" cxnId="{79819C8B-1A1A-493D-9507-BB046E4392D4}">
      <dgm:prSet/>
      <dgm:spPr/>
      <dgm:t>
        <a:bodyPr/>
        <a:lstStyle/>
        <a:p>
          <a:endParaRPr lang="en-US"/>
        </a:p>
      </dgm:t>
    </dgm:pt>
    <dgm:pt modelId="{FD90C699-A9FF-417B-8D28-BAB42A82C915}">
      <dgm:prSet phldrT="[Text]"/>
      <dgm:spPr>
        <a:xfrm rot="5400000">
          <a:off x="5367903" y="642097"/>
          <a:ext cx="653842" cy="5359835"/>
        </a:xfrm>
        <a:solidFill>
          <a:schemeClr val="bg1">
            <a:lumMod val="85000"/>
          </a:schemeClr>
        </a:solidFill>
        <a:ln w="12700" cap="flat" cmpd="sng" algn="ctr">
          <a:solidFill>
            <a:schemeClr val="bg1">
              <a:lumMod val="85000"/>
            </a:schemeClr>
          </a:solidFill>
          <a:prstDash val="solid"/>
          <a:miter lim="800000"/>
        </a:ln>
        <a:effectLst/>
      </dgm:spPr>
      <dgm:t>
        <a:bodyPr/>
        <a:lstStyle/>
        <a:p>
          <a:r>
            <a:rPr lang="en-US" dirty="0" smtClean="0">
              <a:solidFill>
                <a:schemeClr val="bg1">
                  <a:lumMod val="65000"/>
                </a:schemeClr>
              </a:solidFill>
              <a:latin typeface="Calibri"/>
              <a:ea typeface="+mn-ea"/>
              <a:cs typeface="+mn-cs"/>
            </a:rPr>
            <a:t>The process of combining information on the decision context with analytical results to make a choice</a:t>
          </a:r>
          <a:endParaRPr lang="en-US" dirty="0">
            <a:solidFill>
              <a:schemeClr val="bg1">
                <a:lumMod val="65000"/>
              </a:schemeClr>
            </a:solidFill>
            <a:latin typeface="Calibri"/>
            <a:ea typeface="+mn-ea"/>
            <a:cs typeface="+mn-cs"/>
          </a:endParaRPr>
        </a:p>
      </dgm:t>
    </dgm:pt>
    <dgm:pt modelId="{B5BB70CD-915E-4A91-91DE-1E6376D3B116}" type="parTrans" cxnId="{97083CF0-60B5-46AD-99C6-92409E569522}">
      <dgm:prSet/>
      <dgm:spPr/>
      <dgm:t>
        <a:bodyPr/>
        <a:lstStyle/>
        <a:p>
          <a:endParaRPr lang="en-US"/>
        </a:p>
      </dgm:t>
    </dgm:pt>
    <dgm:pt modelId="{2D45F7B4-6121-4EE1-AF0D-C180D0605C33}" type="sibTrans" cxnId="{97083CF0-60B5-46AD-99C6-92409E569522}">
      <dgm:prSet/>
      <dgm:spPr/>
      <dgm:t>
        <a:bodyPr/>
        <a:lstStyle/>
        <a:p>
          <a:endParaRPr lang="en-US"/>
        </a:p>
      </dgm:t>
    </dgm:pt>
    <dgm:pt modelId="{241BC349-3F77-49A5-A142-F607D06E2D7D}">
      <dgm:prSet custT="1"/>
      <dgm:spPr>
        <a:xfrm>
          <a:off x="0" y="4024188"/>
          <a:ext cx="3014907" cy="1276677"/>
        </a:xfrm>
        <a:solidFill>
          <a:schemeClr val="bg1">
            <a:lumMod val="85000"/>
          </a:schemeClr>
        </a:solidFill>
        <a:ln w="12700" cap="flat" cmpd="sng" algn="ctr">
          <a:solidFill>
            <a:sysClr val="window" lastClr="FFFFFF">
              <a:hueOff val="0"/>
              <a:satOff val="0"/>
              <a:lumOff val="0"/>
              <a:alphaOff val="0"/>
            </a:sysClr>
          </a:solidFill>
          <a:prstDash val="solid"/>
          <a:miter lim="800000"/>
        </a:ln>
        <a:effectLst/>
      </dgm:spPr>
      <dgm:t>
        <a:bodyPr/>
        <a:lstStyle/>
        <a:p>
          <a:r>
            <a:rPr lang="en-US" sz="5000" dirty="0" smtClean="0">
              <a:solidFill>
                <a:sysClr val="window" lastClr="FFFFFF"/>
              </a:solidFill>
              <a:latin typeface="Calibri"/>
              <a:ea typeface="+mn-ea"/>
              <a:cs typeface="+mn-cs"/>
            </a:rPr>
            <a:t>Reaction</a:t>
          </a:r>
          <a:endParaRPr lang="en-US" sz="5000" dirty="0">
            <a:solidFill>
              <a:sysClr val="window" lastClr="FFFFFF"/>
            </a:solidFill>
            <a:latin typeface="Calibri"/>
            <a:ea typeface="+mn-ea"/>
            <a:cs typeface="+mn-cs"/>
          </a:endParaRPr>
        </a:p>
      </dgm:t>
    </dgm:pt>
    <dgm:pt modelId="{2A36791A-79A9-438D-AA79-1609D2290F1E}" type="parTrans" cxnId="{DB418FEC-E811-4D39-A51E-5EACAC60DA96}">
      <dgm:prSet/>
      <dgm:spPr/>
      <dgm:t>
        <a:bodyPr/>
        <a:lstStyle/>
        <a:p>
          <a:endParaRPr lang="en-US"/>
        </a:p>
      </dgm:t>
    </dgm:pt>
    <dgm:pt modelId="{D650E2EF-8BAF-4DAF-93B7-5AAFCF566DA2}" type="sibTrans" cxnId="{DB418FEC-E811-4D39-A51E-5EACAC60DA96}">
      <dgm:prSet/>
      <dgm:spPr/>
      <dgm:t>
        <a:bodyPr/>
        <a:lstStyle/>
        <a:p>
          <a:endParaRPr lang="en-US"/>
        </a:p>
      </dgm:t>
    </dgm:pt>
    <dgm:pt modelId="{ACD9DA7A-B63D-4B96-B87B-E10D8481B177}">
      <dgm:prSet/>
      <dgm:spPr>
        <a:xfrm rot="5400000">
          <a:off x="5367801" y="1982609"/>
          <a:ext cx="654046" cy="5359835"/>
        </a:xfrm>
        <a:solidFill>
          <a:schemeClr val="bg1">
            <a:lumMod val="85000"/>
          </a:schemeClr>
        </a:solidFill>
        <a:ln w="12700" cap="flat" cmpd="sng" algn="ctr">
          <a:solidFill>
            <a:schemeClr val="bg1">
              <a:lumMod val="85000"/>
            </a:schemeClr>
          </a:solidFill>
          <a:prstDash val="solid"/>
          <a:miter lim="800000"/>
        </a:ln>
        <a:effectLst/>
      </dgm:spPr>
      <dgm:t>
        <a:bodyPr/>
        <a:lstStyle/>
        <a:p>
          <a:r>
            <a:rPr lang="en-US" dirty="0" smtClean="0">
              <a:solidFill>
                <a:schemeClr val="bg1">
                  <a:lumMod val="65000"/>
                </a:schemeClr>
              </a:solidFill>
              <a:latin typeface="Calibri"/>
              <a:ea typeface="+mn-ea"/>
              <a:cs typeface="+mn-cs"/>
            </a:rPr>
            <a:t>The process of monitoring and evaluating actions and outcomes in terms of ecosystem services to inform adjustments or updates in management</a:t>
          </a:r>
          <a:endParaRPr lang="en-US" dirty="0">
            <a:solidFill>
              <a:schemeClr val="bg1">
                <a:lumMod val="65000"/>
              </a:schemeClr>
            </a:solidFill>
            <a:latin typeface="Calibri"/>
            <a:ea typeface="+mn-ea"/>
            <a:cs typeface="+mn-cs"/>
          </a:endParaRPr>
        </a:p>
      </dgm:t>
    </dgm:pt>
    <dgm:pt modelId="{0EDDF1F1-A4A2-44C9-950D-491426973D47}" type="parTrans" cxnId="{DAE3C82E-9BF5-4C34-852D-8B966D1B691F}">
      <dgm:prSet/>
      <dgm:spPr/>
      <dgm:t>
        <a:bodyPr/>
        <a:lstStyle/>
        <a:p>
          <a:endParaRPr lang="en-US"/>
        </a:p>
      </dgm:t>
    </dgm:pt>
    <dgm:pt modelId="{8128486A-D840-4FED-B52F-15526326EF69}" type="sibTrans" cxnId="{DAE3C82E-9BF5-4C34-852D-8B966D1B691F}">
      <dgm:prSet/>
      <dgm:spPr/>
      <dgm:t>
        <a:bodyPr/>
        <a:lstStyle/>
        <a:p>
          <a:endParaRPr lang="en-US"/>
        </a:p>
      </dgm:t>
    </dgm:pt>
    <dgm:pt modelId="{41157B4A-9DD9-4C66-B767-1690BA52536F}" type="pres">
      <dgm:prSet presAssocID="{414B8D65-1217-4FB9-A4FC-877417617029}" presName="Name0" presStyleCnt="0">
        <dgm:presLayoutVars>
          <dgm:dir/>
          <dgm:animLvl val="lvl"/>
          <dgm:resizeHandles val="exact"/>
        </dgm:presLayoutVars>
      </dgm:prSet>
      <dgm:spPr/>
      <dgm:t>
        <a:bodyPr/>
        <a:lstStyle/>
        <a:p>
          <a:endParaRPr lang="en-US"/>
        </a:p>
      </dgm:t>
    </dgm:pt>
    <dgm:pt modelId="{75941CC3-C0B1-4CF4-BF95-70D3A5FD549B}" type="pres">
      <dgm:prSet presAssocID="{42EE800E-04A7-4551-8966-25191880CA14}" presName="linNode" presStyleCnt="0"/>
      <dgm:spPr/>
    </dgm:pt>
    <dgm:pt modelId="{74CBEB88-5344-4053-8EEE-9A416F979BA4}" type="pres">
      <dgm:prSet presAssocID="{42EE800E-04A7-4551-8966-25191880CA14}" presName="parentText" presStyleLbl="node1" presStyleIdx="0" presStyleCnt="4">
        <dgm:presLayoutVars>
          <dgm:chMax val="1"/>
          <dgm:bulletEnabled val="1"/>
        </dgm:presLayoutVars>
      </dgm:prSet>
      <dgm:spPr>
        <a:prstGeom prst="roundRect">
          <a:avLst/>
        </a:prstGeom>
      </dgm:spPr>
      <dgm:t>
        <a:bodyPr/>
        <a:lstStyle/>
        <a:p>
          <a:endParaRPr lang="en-US"/>
        </a:p>
      </dgm:t>
    </dgm:pt>
    <dgm:pt modelId="{2BD3E1B3-F3E8-441C-A05C-12D41EBA26B5}" type="pres">
      <dgm:prSet presAssocID="{42EE800E-04A7-4551-8966-25191880CA14}" presName="descendantText" presStyleLbl="alignAccFollowNode1" presStyleIdx="0" presStyleCnt="4" custScaleY="63554">
        <dgm:presLayoutVars>
          <dgm:bulletEnabled val="1"/>
        </dgm:presLayoutVars>
      </dgm:prSet>
      <dgm:spPr>
        <a:prstGeom prst="round2SameRect">
          <a:avLst/>
        </a:prstGeom>
      </dgm:spPr>
      <dgm:t>
        <a:bodyPr/>
        <a:lstStyle/>
        <a:p>
          <a:endParaRPr lang="en-US"/>
        </a:p>
      </dgm:t>
    </dgm:pt>
    <dgm:pt modelId="{ADACE705-0700-4A73-BF9E-718400376CF0}" type="pres">
      <dgm:prSet presAssocID="{6D855881-081E-4F4F-B334-67015BF6BE35}" presName="sp" presStyleCnt="0"/>
      <dgm:spPr/>
    </dgm:pt>
    <dgm:pt modelId="{0AE757DC-1CBD-4F36-BD21-87A180BCD3CE}" type="pres">
      <dgm:prSet presAssocID="{2FECC885-A6E0-4C2A-882F-DB58EE4C1AB2}" presName="linNode" presStyleCnt="0"/>
      <dgm:spPr/>
    </dgm:pt>
    <dgm:pt modelId="{38E69B10-6032-4143-B5FA-03F6921FEE10}" type="pres">
      <dgm:prSet presAssocID="{2FECC885-A6E0-4C2A-882F-DB58EE4C1AB2}" presName="parentText" presStyleLbl="node1" presStyleIdx="1" presStyleCnt="4">
        <dgm:presLayoutVars>
          <dgm:chMax val="1"/>
          <dgm:bulletEnabled val="1"/>
        </dgm:presLayoutVars>
      </dgm:prSet>
      <dgm:spPr>
        <a:prstGeom prst="roundRect">
          <a:avLst/>
        </a:prstGeom>
      </dgm:spPr>
      <dgm:t>
        <a:bodyPr/>
        <a:lstStyle/>
        <a:p>
          <a:endParaRPr lang="en-US"/>
        </a:p>
      </dgm:t>
    </dgm:pt>
    <dgm:pt modelId="{AE83C144-EAEF-43BD-9455-C521DC05DD80}" type="pres">
      <dgm:prSet presAssocID="{2FECC885-A6E0-4C2A-882F-DB58EE4C1AB2}" presName="descendantText" presStyleLbl="alignAccFollowNode1" presStyleIdx="1" presStyleCnt="4" custScaleY="64232">
        <dgm:presLayoutVars>
          <dgm:bulletEnabled val="1"/>
        </dgm:presLayoutVars>
      </dgm:prSet>
      <dgm:spPr>
        <a:prstGeom prst="round2SameRect">
          <a:avLst/>
        </a:prstGeom>
      </dgm:spPr>
      <dgm:t>
        <a:bodyPr/>
        <a:lstStyle/>
        <a:p>
          <a:endParaRPr lang="en-US"/>
        </a:p>
      </dgm:t>
    </dgm:pt>
    <dgm:pt modelId="{E7E79026-A3DD-4664-813E-C933F4C0173F}" type="pres">
      <dgm:prSet presAssocID="{16B5B24E-1CE6-41FC-9631-86413F2CE91D}" presName="sp" presStyleCnt="0"/>
      <dgm:spPr/>
    </dgm:pt>
    <dgm:pt modelId="{6D19A9C2-E721-415C-B536-A02CE56119A4}" type="pres">
      <dgm:prSet presAssocID="{7FAAC08E-9A89-4925-AE36-4BAA1CCE2FE0}" presName="linNode" presStyleCnt="0"/>
      <dgm:spPr/>
    </dgm:pt>
    <dgm:pt modelId="{DCEBA5C0-85ED-419C-BE8E-BC00006CB625}" type="pres">
      <dgm:prSet presAssocID="{7FAAC08E-9A89-4925-AE36-4BAA1CCE2FE0}" presName="parentText" presStyleLbl="node1" presStyleIdx="2" presStyleCnt="4">
        <dgm:presLayoutVars>
          <dgm:chMax val="1"/>
          <dgm:bulletEnabled val="1"/>
        </dgm:presLayoutVars>
      </dgm:prSet>
      <dgm:spPr>
        <a:prstGeom prst="roundRect">
          <a:avLst/>
        </a:prstGeom>
      </dgm:spPr>
      <dgm:t>
        <a:bodyPr/>
        <a:lstStyle/>
        <a:p>
          <a:endParaRPr lang="en-US"/>
        </a:p>
      </dgm:t>
    </dgm:pt>
    <dgm:pt modelId="{83B536B2-1B33-4DA3-8477-6C6A6E611317}" type="pres">
      <dgm:prSet presAssocID="{7FAAC08E-9A89-4925-AE36-4BAA1CCE2FE0}" presName="descendantText" presStyleLbl="alignAccFollowNode1" presStyleIdx="2" presStyleCnt="4" custScaleY="64018">
        <dgm:presLayoutVars>
          <dgm:bulletEnabled val="1"/>
        </dgm:presLayoutVars>
      </dgm:prSet>
      <dgm:spPr>
        <a:prstGeom prst="round2SameRect">
          <a:avLst/>
        </a:prstGeom>
      </dgm:spPr>
      <dgm:t>
        <a:bodyPr/>
        <a:lstStyle/>
        <a:p>
          <a:endParaRPr lang="en-US"/>
        </a:p>
      </dgm:t>
    </dgm:pt>
    <dgm:pt modelId="{7E7EAEE9-E7BA-40A1-8E01-D1562BB3F266}" type="pres">
      <dgm:prSet presAssocID="{8E8314A3-2063-4757-AEBB-1332F4569317}" presName="sp" presStyleCnt="0"/>
      <dgm:spPr/>
    </dgm:pt>
    <dgm:pt modelId="{15CCFE0A-359B-4B79-9A2C-A9AD58551313}" type="pres">
      <dgm:prSet presAssocID="{241BC349-3F77-49A5-A142-F607D06E2D7D}" presName="linNode" presStyleCnt="0"/>
      <dgm:spPr/>
    </dgm:pt>
    <dgm:pt modelId="{E2288E11-D42D-422A-8DB6-61AB6C25BE11}" type="pres">
      <dgm:prSet presAssocID="{241BC349-3F77-49A5-A142-F607D06E2D7D}" presName="parentText" presStyleLbl="node1" presStyleIdx="3" presStyleCnt="4">
        <dgm:presLayoutVars>
          <dgm:chMax val="1"/>
          <dgm:bulletEnabled val="1"/>
        </dgm:presLayoutVars>
      </dgm:prSet>
      <dgm:spPr>
        <a:prstGeom prst="roundRect">
          <a:avLst/>
        </a:prstGeom>
      </dgm:spPr>
      <dgm:t>
        <a:bodyPr/>
        <a:lstStyle/>
        <a:p>
          <a:endParaRPr lang="en-US"/>
        </a:p>
      </dgm:t>
    </dgm:pt>
    <dgm:pt modelId="{13EECFD5-934A-4E6F-AEEE-CD07D7921914}" type="pres">
      <dgm:prSet presAssocID="{241BC349-3F77-49A5-A142-F607D06E2D7D}" presName="descendantText" presStyleLbl="alignAccFollowNode1" presStyleIdx="3" presStyleCnt="4" custScaleY="64038">
        <dgm:presLayoutVars>
          <dgm:bulletEnabled val="1"/>
        </dgm:presLayoutVars>
      </dgm:prSet>
      <dgm:spPr>
        <a:prstGeom prst="round2SameRect">
          <a:avLst/>
        </a:prstGeom>
      </dgm:spPr>
      <dgm:t>
        <a:bodyPr/>
        <a:lstStyle/>
        <a:p>
          <a:endParaRPr lang="en-US"/>
        </a:p>
      </dgm:t>
    </dgm:pt>
  </dgm:ptLst>
  <dgm:cxnLst>
    <dgm:cxn modelId="{FBB2415E-A903-4899-8561-96FF796A414F}" srcId="{42EE800E-04A7-4551-8966-25191880CA14}" destId="{934838EB-0507-4CCB-9409-F87C9B0D4C3E}" srcOrd="0" destOrd="0" parTransId="{4236CE3B-3FF0-4B31-8935-3E33CC19CFE0}" sibTransId="{E3F46953-2740-4A88-A173-5B1B64F00335}"/>
    <dgm:cxn modelId="{F64267C4-BCE5-43DE-A2BC-7756DE97BD00}" type="presOf" srcId="{934838EB-0507-4CCB-9409-F87C9B0D4C3E}" destId="{2BD3E1B3-F3E8-441C-A05C-12D41EBA26B5}" srcOrd="0" destOrd="0" presId="urn:microsoft.com/office/officeart/2005/8/layout/vList5"/>
    <dgm:cxn modelId="{DB418FEC-E811-4D39-A51E-5EACAC60DA96}" srcId="{414B8D65-1217-4FB9-A4FC-877417617029}" destId="{241BC349-3F77-49A5-A142-F607D06E2D7D}" srcOrd="3" destOrd="0" parTransId="{2A36791A-79A9-438D-AA79-1609D2290F1E}" sibTransId="{D650E2EF-8BAF-4DAF-93B7-5AAFCF566DA2}"/>
    <dgm:cxn modelId="{A644E540-0814-4D9A-8072-9F53F685AE05}" type="presOf" srcId="{1C02C4E0-C41D-4B0F-99AF-4DDD486DDAA0}" destId="{AE83C144-EAEF-43BD-9455-C521DC05DD80}" srcOrd="0" destOrd="0" presId="urn:microsoft.com/office/officeart/2005/8/layout/vList5"/>
    <dgm:cxn modelId="{DAE3C82E-9BF5-4C34-852D-8B966D1B691F}" srcId="{241BC349-3F77-49A5-A142-F607D06E2D7D}" destId="{ACD9DA7A-B63D-4B96-B87B-E10D8481B177}" srcOrd="0" destOrd="0" parTransId="{0EDDF1F1-A4A2-44C9-950D-491426973D47}" sibTransId="{8128486A-D840-4FED-B52F-15526326EF69}"/>
    <dgm:cxn modelId="{97083CF0-60B5-46AD-99C6-92409E569522}" srcId="{7FAAC08E-9A89-4925-AE36-4BAA1CCE2FE0}" destId="{FD90C699-A9FF-417B-8D28-BAB42A82C915}" srcOrd="0" destOrd="0" parTransId="{B5BB70CD-915E-4A91-91DE-1E6376D3B116}" sibTransId="{2D45F7B4-6121-4EE1-AF0D-C180D0605C33}"/>
    <dgm:cxn modelId="{5011FD17-AFC2-49E2-8C32-2CD7D9742623}" type="presOf" srcId="{414B8D65-1217-4FB9-A4FC-877417617029}" destId="{41157B4A-9DD9-4C66-B767-1690BA52536F}" srcOrd="0" destOrd="0" presId="urn:microsoft.com/office/officeart/2005/8/layout/vList5"/>
    <dgm:cxn modelId="{79819C8B-1A1A-493D-9507-BB046E4392D4}" srcId="{414B8D65-1217-4FB9-A4FC-877417617029}" destId="{7FAAC08E-9A89-4925-AE36-4BAA1CCE2FE0}" srcOrd="2" destOrd="0" parTransId="{ED47A8A5-EF32-4E08-BDD7-A9A5DAC05EFA}" sibTransId="{8E8314A3-2063-4757-AEBB-1332F4569317}"/>
    <dgm:cxn modelId="{B4079308-D325-4B83-A5D1-7EA3DAF3BB37}" type="presOf" srcId="{42EE800E-04A7-4551-8966-25191880CA14}" destId="{74CBEB88-5344-4053-8EEE-9A416F979BA4}" srcOrd="0" destOrd="0" presId="urn:microsoft.com/office/officeart/2005/8/layout/vList5"/>
    <dgm:cxn modelId="{FEE8DF1A-E60B-4665-94D9-3B804230AE2E}" srcId="{2FECC885-A6E0-4C2A-882F-DB58EE4C1AB2}" destId="{1C02C4E0-C41D-4B0F-99AF-4DDD486DDAA0}" srcOrd="0" destOrd="0" parTransId="{D2701C06-CED4-4CCE-A6CB-936DDF13B01A}" sibTransId="{68E85E3E-5B71-4309-9919-138C2C054CD9}"/>
    <dgm:cxn modelId="{EEC3CBB4-C2E0-4738-BB64-95CB160ABE71}" type="presOf" srcId="{7FAAC08E-9A89-4925-AE36-4BAA1CCE2FE0}" destId="{DCEBA5C0-85ED-419C-BE8E-BC00006CB625}" srcOrd="0" destOrd="0" presId="urn:microsoft.com/office/officeart/2005/8/layout/vList5"/>
    <dgm:cxn modelId="{325F2D5D-7C47-4B1D-BA72-AF6F50B55D91}" srcId="{414B8D65-1217-4FB9-A4FC-877417617029}" destId="{42EE800E-04A7-4551-8966-25191880CA14}" srcOrd="0" destOrd="0" parTransId="{FC714437-F2A2-4FDC-A43A-BDDCE1097D2E}" sibTransId="{6D855881-081E-4F4F-B334-67015BF6BE35}"/>
    <dgm:cxn modelId="{DE9A41CE-8AF3-4131-8576-8E80727BD805}" srcId="{414B8D65-1217-4FB9-A4FC-877417617029}" destId="{2FECC885-A6E0-4C2A-882F-DB58EE4C1AB2}" srcOrd="1" destOrd="0" parTransId="{1A01994B-FF1D-4F0D-9BB8-A957E9D10C8A}" sibTransId="{16B5B24E-1CE6-41FC-9631-86413F2CE91D}"/>
    <dgm:cxn modelId="{5058946C-DDE9-48BA-A0B1-E94126C84593}" type="presOf" srcId="{ACD9DA7A-B63D-4B96-B87B-E10D8481B177}" destId="{13EECFD5-934A-4E6F-AEEE-CD07D7921914}" srcOrd="0" destOrd="0" presId="urn:microsoft.com/office/officeart/2005/8/layout/vList5"/>
    <dgm:cxn modelId="{264A9606-BC26-4856-A4DC-4A8CD66997A3}" type="presOf" srcId="{2FECC885-A6E0-4C2A-882F-DB58EE4C1AB2}" destId="{38E69B10-6032-4143-B5FA-03F6921FEE10}" srcOrd="0" destOrd="0" presId="urn:microsoft.com/office/officeart/2005/8/layout/vList5"/>
    <dgm:cxn modelId="{AF40991E-6DC8-4CBC-9348-109FB928C225}" type="presOf" srcId="{241BC349-3F77-49A5-A142-F607D06E2D7D}" destId="{E2288E11-D42D-422A-8DB6-61AB6C25BE11}" srcOrd="0" destOrd="0" presId="urn:microsoft.com/office/officeart/2005/8/layout/vList5"/>
    <dgm:cxn modelId="{C99734A1-4900-44C7-9B5B-02063EA6369F}" type="presOf" srcId="{FD90C699-A9FF-417B-8D28-BAB42A82C915}" destId="{83B536B2-1B33-4DA3-8477-6C6A6E611317}" srcOrd="0" destOrd="0" presId="urn:microsoft.com/office/officeart/2005/8/layout/vList5"/>
    <dgm:cxn modelId="{615F5A0F-3BF6-4E46-AE8D-7A03D2334A07}" type="presParOf" srcId="{41157B4A-9DD9-4C66-B767-1690BA52536F}" destId="{75941CC3-C0B1-4CF4-BF95-70D3A5FD549B}" srcOrd="0" destOrd="0" presId="urn:microsoft.com/office/officeart/2005/8/layout/vList5"/>
    <dgm:cxn modelId="{FD042BED-842E-4F9E-A6B7-4EFF7BA64DF1}" type="presParOf" srcId="{75941CC3-C0B1-4CF4-BF95-70D3A5FD549B}" destId="{74CBEB88-5344-4053-8EEE-9A416F979BA4}" srcOrd="0" destOrd="0" presId="urn:microsoft.com/office/officeart/2005/8/layout/vList5"/>
    <dgm:cxn modelId="{BDD89807-B2F3-4DD2-A25E-D8451C3BB573}" type="presParOf" srcId="{75941CC3-C0B1-4CF4-BF95-70D3A5FD549B}" destId="{2BD3E1B3-F3E8-441C-A05C-12D41EBA26B5}" srcOrd="1" destOrd="0" presId="urn:microsoft.com/office/officeart/2005/8/layout/vList5"/>
    <dgm:cxn modelId="{210D6022-CC80-4A10-874F-397469F386AC}" type="presParOf" srcId="{41157B4A-9DD9-4C66-B767-1690BA52536F}" destId="{ADACE705-0700-4A73-BF9E-718400376CF0}" srcOrd="1" destOrd="0" presId="urn:microsoft.com/office/officeart/2005/8/layout/vList5"/>
    <dgm:cxn modelId="{D26E2D01-552B-4E94-80EE-DD38EB5A0456}" type="presParOf" srcId="{41157B4A-9DD9-4C66-B767-1690BA52536F}" destId="{0AE757DC-1CBD-4F36-BD21-87A180BCD3CE}" srcOrd="2" destOrd="0" presId="urn:microsoft.com/office/officeart/2005/8/layout/vList5"/>
    <dgm:cxn modelId="{F7331CE2-E4CD-4908-8187-E4D9598DC23C}" type="presParOf" srcId="{0AE757DC-1CBD-4F36-BD21-87A180BCD3CE}" destId="{38E69B10-6032-4143-B5FA-03F6921FEE10}" srcOrd="0" destOrd="0" presId="urn:microsoft.com/office/officeart/2005/8/layout/vList5"/>
    <dgm:cxn modelId="{D4E36F83-864E-4F99-AA2F-5A56B040E639}" type="presParOf" srcId="{0AE757DC-1CBD-4F36-BD21-87A180BCD3CE}" destId="{AE83C144-EAEF-43BD-9455-C521DC05DD80}" srcOrd="1" destOrd="0" presId="urn:microsoft.com/office/officeart/2005/8/layout/vList5"/>
    <dgm:cxn modelId="{18212D96-2935-4592-9AD0-1B80B6DE7FE5}" type="presParOf" srcId="{41157B4A-9DD9-4C66-B767-1690BA52536F}" destId="{E7E79026-A3DD-4664-813E-C933F4C0173F}" srcOrd="3" destOrd="0" presId="urn:microsoft.com/office/officeart/2005/8/layout/vList5"/>
    <dgm:cxn modelId="{371E8992-D94B-4D45-BCAD-B49BBFC4C649}" type="presParOf" srcId="{41157B4A-9DD9-4C66-B767-1690BA52536F}" destId="{6D19A9C2-E721-415C-B536-A02CE56119A4}" srcOrd="4" destOrd="0" presId="urn:microsoft.com/office/officeart/2005/8/layout/vList5"/>
    <dgm:cxn modelId="{DBBA1306-B232-4654-8A06-D3436C361E6A}" type="presParOf" srcId="{6D19A9C2-E721-415C-B536-A02CE56119A4}" destId="{DCEBA5C0-85ED-419C-BE8E-BC00006CB625}" srcOrd="0" destOrd="0" presId="urn:microsoft.com/office/officeart/2005/8/layout/vList5"/>
    <dgm:cxn modelId="{DD6E4536-4DAB-4606-90F6-D2B43BD888A1}" type="presParOf" srcId="{6D19A9C2-E721-415C-B536-A02CE56119A4}" destId="{83B536B2-1B33-4DA3-8477-6C6A6E611317}" srcOrd="1" destOrd="0" presId="urn:microsoft.com/office/officeart/2005/8/layout/vList5"/>
    <dgm:cxn modelId="{8F680E33-08F5-4525-B310-927BAEF567D7}" type="presParOf" srcId="{41157B4A-9DD9-4C66-B767-1690BA52536F}" destId="{7E7EAEE9-E7BA-40A1-8E01-D1562BB3F266}" srcOrd="5" destOrd="0" presId="urn:microsoft.com/office/officeart/2005/8/layout/vList5"/>
    <dgm:cxn modelId="{2E84280F-9CC3-46BD-9E2F-0214F7124C94}" type="presParOf" srcId="{41157B4A-9DD9-4C66-B767-1690BA52536F}" destId="{15CCFE0A-359B-4B79-9A2C-A9AD58551313}" srcOrd="6" destOrd="0" presId="urn:microsoft.com/office/officeart/2005/8/layout/vList5"/>
    <dgm:cxn modelId="{531BFE18-C909-4201-A7F3-288BD2E242F4}" type="presParOf" srcId="{15CCFE0A-359B-4B79-9A2C-A9AD58551313}" destId="{E2288E11-D42D-422A-8DB6-61AB6C25BE11}" srcOrd="0" destOrd="0" presId="urn:microsoft.com/office/officeart/2005/8/layout/vList5"/>
    <dgm:cxn modelId="{4F033FBD-7D22-41EC-823D-EB79541EE0DE}" type="presParOf" srcId="{15CCFE0A-359B-4B79-9A2C-A9AD58551313}" destId="{13EECFD5-934A-4E6F-AEEE-CD07D792191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3E1B3-F3E8-441C-A05C-12D41EBA26B5}">
      <dsp:nvSpPr>
        <dsp:cNvPr id="0" name=""/>
        <dsp:cNvSpPr/>
      </dsp:nvSpPr>
      <dsp:spPr>
        <a:xfrm rot="5400000">
          <a:off x="7224754" y="-2628335"/>
          <a:ext cx="1025708" cy="7282455"/>
        </a:xfrm>
        <a:prstGeom prst="round2Same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solidFill>
                <a:schemeClr val="bg1">
                  <a:lumMod val="65000"/>
                </a:schemeClr>
              </a:solidFill>
              <a:latin typeface="Calibri"/>
              <a:ea typeface="+mn-ea"/>
              <a:cs typeface="+mn-cs"/>
            </a:rPr>
            <a:t>The process of identifying management objectives in terms of ecosystem services based on assessment of ecological and social data on current conditions and past management outcomes</a:t>
          </a:r>
          <a:endParaRPr lang="en-US" sz="1900" kern="1200" dirty="0">
            <a:solidFill>
              <a:schemeClr val="bg1">
                <a:lumMod val="65000"/>
              </a:schemeClr>
            </a:solidFill>
            <a:latin typeface="Calibri"/>
            <a:ea typeface="+mn-ea"/>
            <a:cs typeface="+mn-cs"/>
          </a:endParaRPr>
        </a:p>
      </dsp:txBody>
      <dsp:txXfrm rot="-5400000">
        <a:off x="4096381" y="550109"/>
        <a:ext cx="7232384" cy="925566"/>
      </dsp:txXfrm>
    </dsp:sp>
    <dsp:sp modelId="{74CBEB88-5344-4053-8EEE-9A416F979BA4}">
      <dsp:nvSpPr>
        <dsp:cNvPr id="0" name=""/>
        <dsp:cNvSpPr/>
      </dsp:nvSpPr>
      <dsp:spPr>
        <a:xfrm>
          <a:off x="0" y="4194"/>
          <a:ext cx="4096381" cy="2017396"/>
        </a:xfrm>
        <a:prstGeom prst="round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lvl="0" algn="ctr" defTabSz="2222500">
            <a:lnSpc>
              <a:spcPct val="90000"/>
            </a:lnSpc>
            <a:spcBef>
              <a:spcPct val="0"/>
            </a:spcBef>
            <a:spcAft>
              <a:spcPct val="35000"/>
            </a:spcAft>
          </a:pPr>
          <a:r>
            <a:rPr lang="en-US" sz="5000" kern="1200" dirty="0" smtClean="0">
              <a:solidFill>
                <a:sysClr val="window" lastClr="FFFFFF"/>
              </a:solidFill>
              <a:latin typeface="Calibri"/>
              <a:ea typeface="+mn-ea"/>
              <a:cs typeface="+mn-cs"/>
            </a:rPr>
            <a:t>Scoping</a:t>
          </a:r>
          <a:endParaRPr lang="en-US" sz="5000" kern="1200" dirty="0">
            <a:solidFill>
              <a:sysClr val="window" lastClr="FFFFFF"/>
            </a:solidFill>
            <a:latin typeface="Calibri"/>
            <a:ea typeface="+mn-ea"/>
            <a:cs typeface="+mn-cs"/>
          </a:endParaRPr>
        </a:p>
      </dsp:txBody>
      <dsp:txXfrm>
        <a:off x="98481" y="102675"/>
        <a:ext cx="3899419" cy="1820434"/>
      </dsp:txXfrm>
    </dsp:sp>
    <dsp:sp modelId="{AE83C144-EAEF-43BD-9455-C521DC05DD80}">
      <dsp:nvSpPr>
        <dsp:cNvPr id="0" name=""/>
        <dsp:cNvSpPr/>
      </dsp:nvSpPr>
      <dsp:spPr>
        <a:xfrm rot="5400000">
          <a:off x="7219283" y="-510068"/>
          <a:ext cx="1036651" cy="7282455"/>
        </a:xfrm>
        <a:prstGeom prst="round2SameRect">
          <a:avLst/>
        </a:prstGeom>
        <a:solidFill>
          <a:srgbClr val="EBD8B1">
            <a:alpha val="89804"/>
          </a:srgbClr>
        </a:solidFill>
        <a:ln w="12700" cap="flat" cmpd="sng" algn="ctr">
          <a:solidFill>
            <a:srgbClr val="A5A5A5">
              <a:tint val="40000"/>
              <a:alpha val="90000"/>
              <a:hueOff val="676380"/>
              <a:satOff val="33333"/>
              <a:lumOff val="59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solidFill>
                <a:sysClr val="windowText" lastClr="000000">
                  <a:hueOff val="0"/>
                  <a:satOff val="0"/>
                  <a:lumOff val="0"/>
                  <a:alphaOff val="0"/>
                </a:sysClr>
              </a:solidFill>
              <a:latin typeface="Calibri"/>
              <a:ea typeface="+mn-ea"/>
              <a:cs typeface="+mn-cs"/>
            </a:rPr>
            <a:t>The process of assessing management/project options in terms of changes in the supply of ecosystem services </a:t>
          </a:r>
          <a:r>
            <a:rPr lang="en-US" sz="1900" kern="1200" dirty="0" smtClean="0">
              <a:solidFill>
                <a:schemeClr val="bg1">
                  <a:lumMod val="65000"/>
                </a:schemeClr>
              </a:solidFill>
              <a:latin typeface="Calibri"/>
              <a:ea typeface="+mn-ea"/>
              <a:cs typeface="+mn-cs"/>
            </a:rPr>
            <a:t>and the benefits they provide to people using both ecological and social science methods</a:t>
          </a:r>
          <a:endParaRPr lang="en-US" sz="1900" kern="1200" dirty="0">
            <a:solidFill>
              <a:schemeClr val="bg1">
                <a:lumMod val="65000"/>
              </a:schemeClr>
            </a:solidFill>
            <a:latin typeface="Calibri"/>
            <a:ea typeface="+mn-ea"/>
            <a:cs typeface="+mn-cs"/>
          </a:endParaRPr>
        </a:p>
      </dsp:txBody>
      <dsp:txXfrm rot="-5400000">
        <a:off x="4096382" y="2663438"/>
        <a:ext cx="7231850" cy="935441"/>
      </dsp:txXfrm>
    </dsp:sp>
    <dsp:sp modelId="{38E69B10-6032-4143-B5FA-03F6921FEE10}">
      <dsp:nvSpPr>
        <dsp:cNvPr id="0" name=""/>
        <dsp:cNvSpPr/>
      </dsp:nvSpPr>
      <dsp:spPr>
        <a:xfrm>
          <a:off x="0" y="2122460"/>
          <a:ext cx="4096381" cy="2017396"/>
        </a:xfrm>
        <a:prstGeom prst="roundRect">
          <a:avLst/>
        </a:prstGeom>
        <a:solidFill>
          <a:srgbClr val="A5A5A5">
            <a:hueOff val="903533"/>
            <a:satOff val="33333"/>
            <a:lumOff val="-490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lvl="0" algn="ctr" defTabSz="2222500">
            <a:lnSpc>
              <a:spcPct val="90000"/>
            </a:lnSpc>
            <a:spcBef>
              <a:spcPct val="0"/>
            </a:spcBef>
            <a:spcAft>
              <a:spcPct val="35000"/>
            </a:spcAft>
          </a:pPr>
          <a:r>
            <a:rPr lang="en-US" sz="5000" kern="1200" dirty="0" smtClean="0">
              <a:solidFill>
                <a:sysClr val="window" lastClr="FFFFFF"/>
              </a:solidFill>
              <a:latin typeface="Calibri"/>
              <a:ea typeface="+mn-ea"/>
              <a:cs typeface="+mn-cs"/>
            </a:rPr>
            <a:t>Assessment and Analysis</a:t>
          </a:r>
          <a:endParaRPr lang="en-US" sz="5000" kern="1200" dirty="0">
            <a:solidFill>
              <a:sysClr val="window" lastClr="FFFFFF"/>
            </a:solidFill>
            <a:latin typeface="Calibri"/>
            <a:ea typeface="+mn-ea"/>
            <a:cs typeface="+mn-cs"/>
          </a:endParaRPr>
        </a:p>
      </dsp:txBody>
      <dsp:txXfrm>
        <a:off x="98481" y="2220941"/>
        <a:ext cx="3899419" cy="1820434"/>
      </dsp:txXfrm>
    </dsp:sp>
    <dsp:sp modelId="{83B536B2-1B33-4DA3-8477-6C6A6E611317}">
      <dsp:nvSpPr>
        <dsp:cNvPr id="0" name=""/>
        <dsp:cNvSpPr/>
      </dsp:nvSpPr>
      <dsp:spPr>
        <a:xfrm rot="5400000">
          <a:off x="7221010" y="1608197"/>
          <a:ext cx="1033197" cy="7282455"/>
        </a:xfrm>
        <a:prstGeom prst="round2Same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solidFill>
                <a:schemeClr val="bg1">
                  <a:lumMod val="65000"/>
                </a:schemeClr>
              </a:solidFill>
              <a:latin typeface="Calibri"/>
              <a:ea typeface="+mn-ea"/>
              <a:cs typeface="+mn-cs"/>
            </a:rPr>
            <a:t>The process of combining information on the decision context with analytical results to make a choice</a:t>
          </a:r>
          <a:endParaRPr lang="en-US" sz="1900" kern="1200" dirty="0">
            <a:solidFill>
              <a:schemeClr val="bg1">
                <a:lumMod val="65000"/>
              </a:schemeClr>
            </a:solidFill>
            <a:latin typeface="Calibri"/>
            <a:ea typeface="+mn-ea"/>
            <a:cs typeface="+mn-cs"/>
          </a:endParaRPr>
        </a:p>
      </dsp:txBody>
      <dsp:txXfrm rot="-5400000">
        <a:off x="4096382" y="4783263"/>
        <a:ext cx="7232018" cy="932323"/>
      </dsp:txXfrm>
    </dsp:sp>
    <dsp:sp modelId="{DCEBA5C0-85ED-419C-BE8E-BC00006CB625}">
      <dsp:nvSpPr>
        <dsp:cNvPr id="0" name=""/>
        <dsp:cNvSpPr/>
      </dsp:nvSpPr>
      <dsp:spPr>
        <a:xfrm>
          <a:off x="0" y="4240726"/>
          <a:ext cx="4096381" cy="2017396"/>
        </a:xfrm>
        <a:prstGeom prst="round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lvl="0" algn="ctr" defTabSz="2222500">
            <a:lnSpc>
              <a:spcPct val="90000"/>
            </a:lnSpc>
            <a:spcBef>
              <a:spcPct val="0"/>
            </a:spcBef>
            <a:spcAft>
              <a:spcPct val="35000"/>
            </a:spcAft>
          </a:pPr>
          <a:r>
            <a:rPr lang="en-US" sz="5000" kern="1200" dirty="0" smtClean="0">
              <a:solidFill>
                <a:sysClr val="window" lastClr="FFFFFF"/>
              </a:solidFill>
              <a:latin typeface="Calibri"/>
              <a:ea typeface="+mn-ea"/>
              <a:cs typeface="+mn-cs"/>
            </a:rPr>
            <a:t>Decision</a:t>
          </a:r>
          <a:endParaRPr lang="en-US" sz="5000" kern="1200" dirty="0">
            <a:solidFill>
              <a:sysClr val="window" lastClr="FFFFFF"/>
            </a:solidFill>
            <a:latin typeface="Calibri"/>
            <a:ea typeface="+mn-ea"/>
            <a:cs typeface="+mn-cs"/>
          </a:endParaRPr>
        </a:p>
      </dsp:txBody>
      <dsp:txXfrm>
        <a:off x="98481" y="4339207"/>
        <a:ext cx="3899419" cy="1820434"/>
      </dsp:txXfrm>
    </dsp:sp>
    <dsp:sp modelId="{13EECFD5-934A-4E6F-AEEE-CD07D7921914}">
      <dsp:nvSpPr>
        <dsp:cNvPr id="0" name=""/>
        <dsp:cNvSpPr/>
      </dsp:nvSpPr>
      <dsp:spPr>
        <a:xfrm rot="5400000">
          <a:off x="7220849" y="3726463"/>
          <a:ext cx="1033520" cy="7282455"/>
        </a:xfrm>
        <a:prstGeom prst="round2SameRect">
          <a:avLst/>
        </a:prstGeom>
        <a:solidFill>
          <a:schemeClr val="bg1">
            <a:lumMod val="8500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solidFill>
                <a:schemeClr val="bg1">
                  <a:lumMod val="65000"/>
                </a:schemeClr>
              </a:solidFill>
              <a:latin typeface="Calibri"/>
              <a:ea typeface="+mn-ea"/>
              <a:cs typeface="+mn-cs"/>
            </a:rPr>
            <a:t>The process of monitoring and evaluating actions and outcomes in terms of ecosystem services to inform adjustments or updates in management</a:t>
          </a:r>
          <a:endParaRPr lang="en-US" sz="1900" kern="1200" dirty="0">
            <a:solidFill>
              <a:schemeClr val="bg1">
                <a:lumMod val="65000"/>
              </a:schemeClr>
            </a:solidFill>
            <a:latin typeface="Calibri"/>
            <a:ea typeface="+mn-ea"/>
            <a:cs typeface="+mn-cs"/>
          </a:endParaRPr>
        </a:p>
      </dsp:txBody>
      <dsp:txXfrm rot="-5400000">
        <a:off x="4096382" y="6901382"/>
        <a:ext cx="7232003" cy="932616"/>
      </dsp:txXfrm>
    </dsp:sp>
    <dsp:sp modelId="{E2288E11-D42D-422A-8DB6-61AB6C25BE11}">
      <dsp:nvSpPr>
        <dsp:cNvPr id="0" name=""/>
        <dsp:cNvSpPr/>
      </dsp:nvSpPr>
      <dsp:spPr>
        <a:xfrm>
          <a:off x="0" y="6358993"/>
          <a:ext cx="4096381" cy="2017396"/>
        </a:xfrm>
        <a:prstGeom prst="roundRect">
          <a:avLst/>
        </a:prstGeom>
        <a:solidFill>
          <a:schemeClr val="bg1">
            <a:lumMod val="85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lvl="0" algn="ctr" defTabSz="2222500">
            <a:lnSpc>
              <a:spcPct val="90000"/>
            </a:lnSpc>
            <a:spcBef>
              <a:spcPct val="0"/>
            </a:spcBef>
            <a:spcAft>
              <a:spcPct val="35000"/>
            </a:spcAft>
          </a:pPr>
          <a:r>
            <a:rPr lang="en-US" sz="5000" kern="1200" dirty="0" smtClean="0">
              <a:solidFill>
                <a:sysClr val="window" lastClr="FFFFFF"/>
              </a:solidFill>
              <a:latin typeface="Calibri"/>
              <a:ea typeface="+mn-ea"/>
              <a:cs typeface="+mn-cs"/>
            </a:rPr>
            <a:t>Reaction</a:t>
          </a:r>
          <a:endParaRPr lang="en-US" sz="5000" kern="1200" dirty="0">
            <a:solidFill>
              <a:sysClr val="window" lastClr="FFFFFF"/>
            </a:solidFill>
            <a:latin typeface="Calibri"/>
            <a:ea typeface="+mn-ea"/>
            <a:cs typeface="+mn-cs"/>
          </a:endParaRPr>
        </a:p>
      </dsp:txBody>
      <dsp:txXfrm>
        <a:off x="98481" y="6457474"/>
        <a:ext cx="3899419" cy="182043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D9EEA5-E059-40E2-A7E5-8BA99E843C47}" type="datetimeFigureOut">
              <a:rPr lang="en-US" smtClean="0"/>
              <a:t>1/21/2015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7912FE-D41A-4784-9595-5F49A2CD2B81}" type="slidenum">
              <a:rPr lang="en-US" smtClean="0"/>
              <a:t>‹#›</a:t>
            </a:fld>
            <a:endParaRPr lang="en-US" dirty="0"/>
          </a:p>
        </p:txBody>
      </p:sp>
    </p:spTree>
    <p:extLst>
      <p:ext uri="{BB962C8B-B14F-4D97-AF65-F5344CB8AC3E}">
        <p14:creationId xmlns:p14="http://schemas.microsoft.com/office/powerpoint/2010/main" val="519219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651D71-0B1B-4E56-8627-AD35B5315CD6}" type="datetimeFigureOut">
              <a:rPr lang="en-US" smtClean="0"/>
              <a:t>1/21/2015</a:t>
            </a:fld>
            <a:endParaRPr lang="en-US" dirty="0"/>
          </a:p>
        </p:txBody>
      </p:sp>
      <p:sp>
        <p:nvSpPr>
          <p:cNvPr id="4" name="Slide Image Placeholder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5A4CEA-C4C8-4EE8-BF02-53EDD0B51424}" type="slidenum">
              <a:rPr lang="en-US" smtClean="0"/>
              <a:t>‹#›</a:t>
            </a:fld>
            <a:endParaRPr lang="en-US" dirty="0"/>
          </a:p>
        </p:txBody>
      </p:sp>
    </p:spTree>
    <p:extLst>
      <p:ext uri="{BB962C8B-B14F-4D97-AF65-F5344CB8AC3E}">
        <p14:creationId xmlns:p14="http://schemas.microsoft.com/office/powerpoint/2010/main" val="1018918166"/>
      </p:ext>
    </p:extLst>
  </p:cSld>
  <p:clrMap bg1="lt1" tx1="dk1" bg2="lt2" tx2="dk2" accent1="accent1" accent2="accent2" accent3="accent3" accent4="accent4" accent5="accent5" accent6="accent6" hlink="hlink" folHlink="folHlink"/>
  <p:notesStyle>
    <a:lvl1pPr marL="0" algn="l" defTabSz="1567296" rtl="0" eaLnBrk="1" latinLnBrk="0" hangingPunct="1">
      <a:defRPr sz="2100" kern="1200">
        <a:solidFill>
          <a:schemeClr val="tx1"/>
        </a:solidFill>
        <a:latin typeface="+mn-lt"/>
        <a:ea typeface="+mn-ea"/>
        <a:cs typeface="+mn-cs"/>
      </a:defRPr>
    </a:lvl1pPr>
    <a:lvl2pPr marL="783648" algn="l" defTabSz="1567296" rtl="0" eaLnBrk="1" latinLnBrk="0" hangingPunct="1">
      <a:defRPr sz="2100" kern="1200">
        <a:solidFill>
          <a:schemeClr val="tx1"/>
        </a:solidFill>
        <a:latin typeface="+mn-lt"/>
        <a:ea typeface="+mn-ea"/>
        <a:cs typeface="+mn-cs"/>
      </a:defRPr>
    </a:lvl2pPr>
    <a:lvl3pPr marL="1567296" algn="l" defTabSz="1567296" rtl="0" eaLnBrk="1" latinLnBrk="0" hangingPunct="1">
      <a:defRPr sz="2100" kern="1200">
        <a:solidFill>
          <a:schemeClr val="tx1"/>
        </a:solidFill>
        <a:latin typeface="+mn-lt"/>
        <a:ea typeface="+mn-ea"/>
        <a:cs typeface="+mn-cs"/>
      </a:defRPr>
    </a:lvl3pPr>
    <a:lvl4pPr marL="2350945" algn="l" defTabSz="1567296" rtl="0" eaLnBrk="1" latinLnBrk="0" hangingPunct="1">
      <a:defRPr sz="2100" kern="1200">
        <a:solidFill>
          <a:schemeClr val="tx1"/>
        </a:solidFill>
        <a:latin typeface="+mn-lt"/>
        <a:ea typeface="+mn-ea"/>
        <a:cs typeface="+mn-cs"/>
      </a:defRPr>
    </a:lvl4pPr>
    <a:lvl5pPr marL="3134593" algn="l" defTabSz="1567296" rtl="0" eaLnBrk="1" latinLnBrk="0" hangingPunct="1">
      <a:defRPr sz="2100" kern="1200">
        <a:solidFill>
          <a:schemeClr val="tx1"/>
        </a:solidFill>
        <a:latin typeface="+mn-lt"/>
        <a:ea typeface="+mn-ea"/>
        <a:cs typeface="+mn-cs"/>
      </a:defRPr>
    </a:lvl5pPr>
    <a:lvl6pPr marL="3918241" algn="l" defTabSz="1567296" rtl="0" eaLnBrk="1" latinLnBrk="0" hangingPunct="1">
      <a:defRPr sz="2100" kern="1200">
        <a:solidFill>
          <a:schemeClr val="tx1"/>
        </a:solidFill>
        <a:latin typeface="+mn-lt"/>
        <a:ea typeface="+mn-ea"/>
        <a:cs typeface="+mn-cs"/>
      </a:defRPr>
    </a:lvl6pPr>
    <a:lvl7pPr marL="4701889" algn="l" defTabSz="1567296" rtl="0" eaLnBrk="1" latinLnBrk="0" hangingPunct="1">
      <a:defRPr sz="2100" kern="1200">
        <a:solidFill>
          <a:schemeClr val="tx1"/>
        </a:solidFill>
        <a:latin typeface="+mn-lt"/>
        <a:ea typeface="+mn-ea"/>
        <a:cs typeface="+mn-cs"/>
      </a:defRPr>
    </a:lvl7pPr>
    <a:lvl8pPr marL="5485538" algn="l" defTabSz="1567296" rtl="0" eaLnBrk="1" latinLnBrk="0" hangingPunct="1">
      <a:defRPr sz="2100" kern="1200">
        <a:solidFill>
          <a:schemeClr val="tx1"/>
        </a:solidFill>
        <a:latin typeface="+mn-lt"/>
        <a:ea typeface="+mn-ea"/>
        <a:cs typeface="+mn-cs"/>
      </a:defRPr>
    </a:lvl8pPr>
    <a:lvl9pPr marL="6269186" algn="l" defTabSz="1567296"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1143000"/>
            <a:ext cx="4318000" cy="3086100"/>
          </a:xfrm>
        </p:spPr>
      </p:sp>
      <p:sp>
        <p:nvSpPr>
          <p:cNvPr id="3" name="Notes Placeholder 2"/>
          <p:cNvSpPr>
            <a:spLocks noGrp="1"/>
          </p:cNvSpPr>
          <p:nvPr>
            <p:ph type="body" idx="1"/>
          </p:nvPr>
        </p:nvSpPr>
        <p:spPr/>
        <p:txBody>
          <a:bodyPr/>
          <a:lstStyle/>
          <a:p>
            <a:r>
              <a:rPr lang="en-US" dirty="0" smtClean="0"/>
              <a:t>(NOTE: these slides are much larger than the standard</a:t>
            </a:r>
            <a:r>
              <a:rPr lang="en-US" baseline="0" dirty="0" smtClean="0"/>
              <a:t> PowerPoint slide. They will project fine during a presentation, but that is why the font sizes are so much larger than typical.)</a:t>
            </a:r>
          </a:p>
          <a:p>
            <a:r>
              <a:rPr lang="en-US" dirty="0" smtClean="0"/>
              <a:t>This presentation is one of a series given</a:t>
            </a:r>
            <a:r>
              <a:rPr lang="en-US" baseline="0" dirty="0" smtClean="0"/>
              <a:t> at an ACES workshop, December 8 2014 titled “Methods for Incorporating Ecosystem Services into Planning and Decision-Making” led by Lydia Olander (Nicholas Institute for Environmental Policy Solutions at Duke University and National Ecosystem Services Partnership) and Dean Urban (Nicholas School of the Environment at Duke University). This workshop discussed methods for conducting ecosystem services assessments as detailed in the Federal Resource Management and Ecosystem Services Guidebook. This presentation was created and presented by Christy Ihlo and focuses on using means-ends diagrams to assess changes in the provision of ecosystem services. </a:t>
            </a:r>
            <a:endParaRPr lang="en-US" dirty="0"/>
          </a:p>
        </p:txBody>
      </p:sp>
      <p:sp>
        <p:nvSpPr>
          <p:cNvPr id="4" name="Slide Number Placeholder 3"/>
          <p:cNvSpPr>
            <a:spLocks noGrp="1"/>
          </p:cNvSpPr>
          <p:nvPr>
            <p:ph type="sldNum" sz="quarter" idx="10"/>
          </p:nvPr>
        </p:nvSpPr>
        <p:spPr/>
        <p:txBody>
          <a:bodyPr/>
          <a:lstStyle/>
          <a:p>
            <a:fld id="{89A8E08A-E432-43E1-B339-8D2540757F2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53088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In this</a:t>
            </a:r>
            <a:r>
              <a:rPr lang="en-US" baseline="0" dirty="0" smtClean="0"/>
              <a:t> hypothetical scenario, which many of you are probably familiar with, managers have been tasked with reducing the risk of catastrophic wildfire to protect life and property and improve air quality. So they identified a some ecological conditions that could achieve this goal. However, they know many of their typical actions have the potential to impact other services provided to the community, so they engaged community members to learn what they value about the forest. </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10</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The community identified a number of additional ecosystem services they care about. And then managers</a:t>
            </a:r>
            <a:r>
              <a:rPr lang="en-US" baseline="0" dirty="0" smtClean="0"/>
              <a:t> were able to use these conditions and services to identify a suite of management alternatives. </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11</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The identified three different activities in four different sites. In order</a:t>
            </a:r>
            <a:r>
              <a:rPr lang="en-US" baseline="0" dirty="0" smtClean="0"/>
              <a:t> to do an ecosystem services assessment, you may think it is necessary to evaluate all of these options (and in reality, there would probably be more) which could be a significant undertaking. However, that isn’t always necessary and the ecological assessment starts a winnowing process that only carries those alternatives through the assessment that will likely have an impact on ecosystem services.</a:t>
            </a:r>
          </a:p>
          <a:p>
            <a:pPr marL="342900" indent="-34290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12</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A quick table</a:t>
            </a:r>
            <a:r>
              <a:rPr lang="en-US" baseline="0" dirty="0" smtClean="0"/>
              <a:t> to assess which alternatives have the capacity to improve the desired conditions and services can highlight which alternatives are the most promising. </a:t>
            </a:r>
          </a:p>
          <a:p>
            <a:pPr marL="342900" indent="-34290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13</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In this scenario, the</a:t>
            </a:r>
            <a:r>
              <a:rPr lang="en-US" baseline="0" dirty="0" smtClean="0"/>
              <a:t> three alternatives on the right have the possibility of improving the fewest outcomes and services, so they can be eliminated. Now, we’ll walk through creating a means-ends diagram for one of these alternatives, mechanical thinning at Site A. </a:t>
            </a:r>
          </a:p>
          <a:p>
            <a:pPr marL="342900" indent="-34290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14</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When creating a means-ends diagram, the first step</a:t>
            </a:r>
            <a:r>
              <a:rPr lang="en-US" baseline="0" dirty="0" smtClean="0"/>
              <a:t> is to put your alternative on the far left, and all your services or outcomes on the far right. But you shouldn’t be limited to the services already identified. One of the benefits of these diagrams is that they can reveal additional services that may be affected by a change. </a:t>
            </a:r>
          </a:p>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6B5A4CEA-C4C8-4EE8-BF02-53EDD0B51424}" type="slidenum">
              <a:rPr lang="en-US" smtClean="0"/>
              <a:t>15</a:t>
            </a:fld>
            <a:endParaRPr lang="en-US" dirty="0"/>
          </a:p>
        </p:txBody>
      </p:sp>
    </p:spTree>
    <p:extLst>
      <p:ext uri="{BB962C8B-B14F-4D97-AF65-F5344CB8AC3E}">
        <p14:creationId xmlns:p14="http://schemas.microsoft.com/office/powerpoint/2010/main" val="165761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baseline="0" dirty="0" smtClean="0"/>
              <a:t>Then you can start to think about how your alternative affects the outcomes. In this case, the most obvious impact of mechanical thinning is on fire risk and also air quality. </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16</a:t>
            </a:fld>
            <a:endParaRPr lang="en-US" dirty="0"/>
          </a:p>
        </p:txBody>
      </p:sp>
    </p:spTree>
    <p:extLst>
      <p:ext uri="{BB962C8B-B14F-4D97-AF65-F5344CB8AC3E}">
        <p14:creationId xmlns:p14="http://schemas.microsoft.com/office/powerpoint/2010/main" val="165761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Fire risk and air quality</a:t>
            </a:r>
            <a:r>
              <a:rPr lang="en-US" baseline="0" dirty="0" smtClean="0"/>
              <a:t> are altered because of an underlying change in forest structure, and thus those elements are connected through forest structure.</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17</a:t>
            </a:fld>
            <a:endParaRPr lang="en-US" dirty="0"/>
          </a:p>
        </p:txBody>
      </p:sp>
    </p:spTree>
    <p:extLst>
      <p:ext uri="{BB962C8B-B14F-4D97-AF65-F5344CB8AC3E}">
        <p14:creationId xmlns:p14="http://schemas.microsoft.com/office/powerpoint/2010/main" val="601752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Now that</a:t>
            </a:r>
            <a:r>
              <a:rPr lang="en-US" baseline="0" dirty="0" smtClean="0"/>
              <a:t> the initial chain of impacts is identified, you can start to think about indicators that can measure those ecological changes. Again, the ones shown here are only examples. Ideally, these would be linked to already existing data. As I mentioned once already, the guidebook contains some information on selecting indicators.</a:t>
            </a:r>
          </a:p>
          <a:p>
            <a:pPr marL="342900" indent="-342900">
              <a:buFont typeface="Arial" pitchFamily="34" charset="0"/>
              <a:buChar char="•"/>
            </a:pPr>
            <a:endParaRPr lang="en-US" baseline="0" dirty="0" smtClean="0"/>
          </a:p>
          <a:p>
            <a:pPr marL="342900" marR="0" indent="-342900" algn="l" defTabSz="1567296" rtl="0" eaLnBrk="1" fontAlgn="auto" latinLnBrk="0" hangingPunct="1">
              <a:lnSpc>
                <a:spcPct val="100000"/>
              </a:lnSpc>
              <a:spcBef>
                <a:spcPts val="0"/>
              </a:spcBef>
              <a:spcAft>
                <a:spcPts val="0"/>
              </a:spcAft>
              <a:buClrTx/>
              <a:buSzTx/>
              <a:buFont typeface="Arial" pitchFamily="34" charset="0"/>
              <a:buChar char="•"/>
              <a:tabLst/>
              <a:defRPr/>
            </a:pPr>
            <a:r>
              <a:rPr lang="en-US" dirty="0" smtClean="0"/>
              <a:t>Not</a:t>
            </a:r>
            <a:r>
              <a:rPr lang="en-US" baseline="0" dirty="0" smtClean="0"/>
              <a:t> only can these diagrams show the components that are connected, they can also be color-coded to show expected directional changes. In this case, we’ve used colors to show increases and decreases but it is important to realize that increase does not equal positive and that you could use positive and negative instead – this may be harder if you are going to quantify the diagrams (discussed in a bit), but could be easier in discussions with stakeholders. </a:t>
            </a:r>
          </a:p>
          <a:p>
            <a:pPr marL="342900" marR="0" indent="-342900" algn="l" defTabSz="1567296"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p>
          <a:p>
            <a:pPr marL="342900" marR="0" indent="-342900" algn="l" defTabSz="1567296"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You could also experiment with change the weights of styles of the arrows to indicate magnitude of change or temporary vs long-term impacts.</a:t>
            </a:r>
          </a:p>
          <a:p>
            <a:pPr marL="342900" marR="0" indent="-342900" algn="l" defTabSz="1567296" rtl="0" eaLnBrk="1" fontAlgn="auto" latinLnBrk="0" hangingPunct="1">
              <a:lnSpc>
                <a:spcPct val="100000"/>
              </a:lnSpc>
              <a:spcBef>
                <a:spcPts val="0"/>
              </a:spcBef>
              <a:spcAft>
                <a:spcPts val="0"/>
              </a:spcAft>
              <a:buClrTx/>
              <a:buSzTx/>
              <a:buFont typeface="Arial" pitchFamily="34" charset="0"/>
              <a:buChar char="•"/>
              <a:tabLst/>
              <a:defRPr/>
            </a:pPr>
            <a:endParaRPr lang="en-US" baseline="0" dirty="0" smtClean="0"/>
          </a:p>
          <a:p>
            <a:pPr marL="342900" marR="0" indent="-342900" algn="l" defTabSz="1567296"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Uncertainly can be simply acknowledged with text.</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18</a:t>
            </a:fld>
            <a:endParaRPr lang="en-US" dirty="0"/>
          </a:p>
        </p:txBody>
      </p:sp>
    </p:spTree>
    <p:extLst>
      <p:ext uri="{BB962C8B-B14F-4D97-AF65-F5344CB8AC3E}">
        <p14:creationId xmlns:p14="http://schemas.microsoft.com/office/powerpoint/2010/main" val="1891242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Changing</a:t>
            </a:r>
            <a:r>
              <a:rPr lang="en-US" baseline="0" dirty="0" smtClean="0"/>
              <a:t> the understory density or horizontal connectivity may also affect species habitat, which could ultimately affect services such as hunting, wildlife watching,  and biodiversity existence.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Species indicators are colored purple here because some species may benefit from changes caused by mechanical thinning but others may not.</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In reality, you would likely have boxes for different species habitats – using key species that are important either from a regulatory standpoint (at-risk species) or from a stakeholder standpoint (hunt-able species, or charismatic species). </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19</a:t>
            </a:fld>
            <a:endParaRPr lang="en-US" dirty="0"/>
          </a:p>
        </p:txBody>
      </p:sp>
    </p:spTree>
    <p:extLst>
      <p:ext uri="{BB962C8B-B14F-4D97-AF65-F5344CB8AC3E}">
        <p14:creationId xmlns:p14="http://schemas.microsoft.com/office/powerpoint/2010/main" val="254332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a:t>
            </a:r>
            <a:r>
              <a:rPr lang="en-US" baseline="0" dirty="0" smtClean="0"/>
              <a:t> to the ecological analysis part of the assessment, we’ll be talking and then experimenting with some means-ends diagrams</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a:t>
            </a:fld>
            <a:endParaRPr lang="en-US" dirty="0"/>
          </a:p>
        </p:txBody>
      </p:sp>
    </p:spTree>
    <p:extLst>
      <p:ext uri="{BB962C8B-B14F-4D97-AF65-F5344CB8AC3E}">
        <p14:creationId xmlns:p14="http://schemas.microsoft.com/office/powerpoint/2010/main" val="13532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Species habitats may also</a:t>
            </a:r>
            <a:r>
              <a:rPr lang="en-US" baseline="0" dirty="0" smtClean="0"/>
              <a:t> be influenced by other factors. Changes in forest structure may reduce susceptibility to pest and pathogen outbreaks, which can benefit species habitats.</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Mechanical thinning may also affect forest floor structure by compacting the soil and decreasing litter depth.</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20</a:t>
            </a:fld>
            <a:endParaRPr lang="en-US" dirty="0"/>
          </a:p>
        </p:txBody>
      </p:sp>
    </p:spTree>
    <p:extLst>
      <p:ext uri="{BB962C8B-B14F-4D97-AF65-F5344CB8AC3E}">
        <p14:creationId xmlns:p14="http://schemas.microsoft.com/office/powerpoint/2010/main" val="2569492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a:t>
            </a:r>
            <a:r>
              <a:rPr lang="en-US" baseline="0" dirty="0" smtClean="0"/>
              <a:t> in forest floor structure suggests possible changes to erosion, water quality, and ultimately fishing – fishing was not in the original list of services identified, which we’ve denoted here with the hashed symbology. It is also a tradeoff, but it could decrease. However, these changes would likely be temporary, so managers would have to decide if this tradeoff is actually important to the analysis (or perhaps fishing isn’t an activity in this area, in which that case, it doesn’t matter). But the point is, that you’ve now made a conscious, and hopefully defensible, decision not to include it. </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21</a:t>
            </a:fld>
            <a:endParaRPr lang="en-US" dirty="0"/>
          </a:p>
        </p:txBody>
      </p:sp>
    </p:spTree>
    <p:extLst>
      <p:ext uri="{BB962C8B-B14F-4D97-AF65-F5344CB8AC3E}">
        <p14:creationId xmlns:p14="http://schemas.microsoft.com/office/powerpoint/2010/main" val="3017632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Thinning</a:t>
            </a:r>
            <a:r>
              <a:rPr lang="en-US" baseline="0" dirty="0" smtClean="0"/>
              <a:t> may reduce leaf area and thus transpiration, which may affect increase water volume and also impact the consistency of water delivery – which could impact boating opportunities.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Finally, thinning may also decrease standing carbon stocks; however, it will likely increase sequestration rates. Some carbon may also be permanently sequestered in forest products.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One important note, when you start adding additional services, this may mean that you need to engage additional stakeholders in the process.</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22</a:t>
            </a:fld>
            <a:endParaRPr lang="en-US" dirty="0"/>
          </a:p>
        </p:txBody>
      </p:sp>
    </p:spTree>
    <p:extLst>
      <p:ext uri="{BB962C8B-B14F-4D97-AF65-F5344CB8AC3E}">
        <p14:creationId xmlns:p14="http://schemas.microsoft.com/office/powerpoint/2010/main" val="2699703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Lastly, there are still</a:t>
            </a:r>
            <a:r>
              <a:rPr lang="en-US" baseline="0" dirty="0" smtClean="0"/>
              <a:t> a few services to consider. A thinned understory will enhance the growth of larger, merchantable trees, and hiking and camping can be impacted by the total forest area.</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This diagram is now complete – at least for demonstration purposes. It is </a:t>
            </a:r>
            <a:r>
              <a:rPr lang="en-US" b="1" baseline="0" dirty="0" smtClean="0"/>
              <a:t>QUALITATIVE</a:t>
            </a:r>
            <a:r>
              <a:rPr lang="en-US" dirty="0" smtClean="0"/>
              <a:t>– in qualitative diagrams,</a:t>
            </a:r>
            <a:r>
              <a:rPr lang="en-US" baseline="0" dirty="0" smtClean="0"/>
              <a:t> the arrows represent biophysical and ecological models that describe the direction and possibly relative magnitude of potential changes resulting from the alternative. These models can also be quantitative.</a:t>
            </a:r>
          </a:p>
          <a:p>
            <a:pPr marL="342900" indent="-342900">
              <a:buFont typeface="Arial" pitchFamily="34" charset="0"/>
              <a:buChar char="•"/>
            </a:pPr>
            <a:endParaRPr lang="en-US" baseline="0" dirty="0" smtClean="0"/>
          </a:p>
          <a:p>
            <a:pPr marL="342900" marR="0" indent="-342900" algn="l" defTabSz="1567296" rtl="0" eaLnBrk="1" fontAlgn="auto" latinLnBrk="0" hangingPunct="1">
              <a:lnSpc>
                <a:spcPct val="100000"/>
              </a:lnSpc>
              <a:spcBef>
                <a:spcPts val="0"/>
              </a:spcBef>
              <a:spcAft>
                <a:spcPts val="0"/>
              </a:spcAft>
              <a:buClrTx/>
              <a:buSzTx/>
              <a:buFont typeface="Arial" pitchFamily="34" charset="0"/>
              <a:buChar char="•"/>
              <a:tabLst/>
              <a:defRPr/>
            </a:pPr>
            <a:r>
              <a:rPr lang="en-US" sz="2000" kern="1200" dirty="0" smtClean="0">
                <a:solidFill>
                  <a:schemeClr val="tx1"/>
                </a:solidFill>
                <a:effectLst/>
                <a:latin typeface="+mn-lt"/>
                <a:ea typeface="+mn-ea"/>
                <a:cs typeface="+mn-cs"/>
              </a:rPr>
              <a:t>Qualitative</a:t>
            </a:r>
            <a:r>
              <a:rPr lang="en-US" sz="2000" kern="1200" baseline="0" dirty="0" smtClean="0">
                <a:solidFill>
                  <a:schemeClr val="tx1"/>
                </a:solidFill>
                <a:effectLst/>
                <a:latin typeface="+mn-lt"/>
                <a:ea typeface="+mn-ea"/>
                <a:cs typeface="+mn-cs"/>
              </a:rPr>
              <a:t> diagrams can serve as another step in the winnowing process – you can use qualitative diagrams to understand which alternatives would be most effective in capturing the desired conditions and services and then these top choices can be quantified.</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23</a:t>
            </a:fld>
            <a:endParaRPr lang="en-US" dirty="0"/>
          </a:p>
        </p:txBody>
      </p:sp>
    </p:spTree>
    <p:extLst>
      <p:ext uri="{BB962C8B-B14F-4D97-AF65-F5344CB8AC3E}">
        <p14:creationId xmlns:p14="http://schemas.microsoft.com/office/powerpoint/2010/main" val="3297760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sz="1600" b="1" u="sng" kern="1200" dirty="0" smtClean="0">
                <a:solidFill>
                  <a:schemeClr val="tx1"/>
                </a:solidFill>
                <a:effectLst/>
                <a:latin typeface="+mn-lt"/>
                <a:ea typeface="+mn-ea"/>
                <a:cs typeface="+mn-cs"/>
              </a:rPr>
              <a:t>Quantitative diagrams </a:t>
            </a:r>
            <a:r>
              <a:rPr lang="en-US" sz="1600" kern="1200" dirty="0" smtClean="0">
                <a:solidFill>
                  <a:schemeClr val="tx1"/>
                </a:solidFill>
                <a:effectLst/>
                <a:latin typeface="+mn-lt"/>
                <a:ea typeface="+mn-ea"/>
                <a:cs typeface="+mn-cs"/>
              </a:rPr>
              <a:t> detail the direction and magnitude of ecological changes predicted by the ecological models. Many models are also capable of incorporating </a:t>
            </a:r>
            <a:r>
              <a:rPr lang="en-US" sz="1600" b="1" kern="1200" dirty="0" smtClean="0">
                <a:solidFill>
                  <a:schemeClr val="tx1"/>
                </a:solidFill>
                <a:effectLst/>
                <a:latin typeface="+mn-lt"/>
                <a:ea typeface="+mn-ea"/>
                <a:cs typeface="+mn-cs"/>
              </a:rPr>
              <a:t>spatial information </a:t>
            </a:r>
            <a:r>
              <a:rPr lang="en-US" sz="1600" kern="1200" dirty="0" smtClean="0">
                <a:solidFill>
                  <a:schemeClr val="tx1"/>
                </a:solidFill>
                <a:effectLst/>
                <a:latin typeface="+mn-lt"/>
                <a:ea typeface="+mn-ea"/>
                <a:cs typeface="+mn-cs"/>
              </a:rPr>
              <a:t>and can capture spatial variability in ecosystem/ecological response to management. </a:t>
            </a:r>
          </a:p>
          <a:p>
            <a:pPr marL="342900" indent="-342900">
              <a:buFont typeface="Arial" pitchFamily="34" charset="0"/>
              <a:buChar char="•"/>
            </a:pPr>
            <a:endParaRPr lang="en-US" sz="1600" kern="1200" dirty="0" smtClean="0">
              <a:solidFill>
                <a:schemeClr val="tx1"/>
              </a:solidFill>
              <a:effectLst/>
              <a:latin typeface="+mn-lt"/>
              <a:ea typeface="+mn-ea"/>
              <a:cs typeface="+mn-cs"/>
            </a:endParaRPr>
          </a:p>
          <a:p>
            <a:pPr marL="342900" indent="-342900">
              <a:buFont typeface="Arial" pitchFamily="34" charset="0"/>
              <a:buChar char="•"/>
            </a:pPr>
            <a:r>
              <a:rPr lang="en-US" sz="1600" kern="1200" dirty="0" smtClean="0">
                <a:solidFill>
                  <a:schemeClr val="tx1"/>
                </a:solidFill>
                <a:effectLst/>
                <a:latin typeface="+mn-lt"/>
                <a:ea typeface="+mn-ea"/>
                <a:cs typeface="+mn-cs"/>
              </a:rPr>
              <a:t>Importantly, given that ecology is context-dependent in space and time, using models (production functions) </a:t>
            </a:r>
            <a:r>
              <a:rPr lang="en-US" sz="1600" b="1" kern="1200" dirty="0" smtClean="0">
                <a:solidFill>
                  <a:schemeClr val="tx1"/>
                </a:solidFill>
                <a:effectLst/>
                <a:latin typeface="+mn-lt"/>
                <a:ea typeface="+mn-ea"/>
                <a:cs typeface="+mn-cs"/>
              </a:rPr>
              <a:t>without local data </a:t>
            </a:r>
            <a:r>
              <a:rPr lang="en-US" sz="1600" kern="1200" dirty="0" smtClean="0">
                <a:solidFill>
                  <a:schemeClr val="tx1"/>
                </a:solidFill>
                <a:effectLst/>
                <a:latin typeface="+mn-lt"/>
                <a:ea typeface="+mn-ea"/>
                <a:cs typeface="+mn-cs"/>
              </a:rPr>
              <a:t>will introduce uncertainty into the model results. </a:t>
            </a:r>
            <a:r>
              <a:rPr lang="en-US" sz="1600" b="1" kern="1200" dirty="0" smtClean="0">
                <a:solidFill>
                  <a:schemeClr val="tx1"/>
                </a:solidFill>
                <a:effectLst/>
                <a:latin typeface="+mn-lt"/>
                <a:ea typeface="+mn-ea"/>
                <a:cs typeface="+mn-cs"/>
              </a:rPr>
              <a:t>Expert judgment </a:t>
            </a:r>
            <a:r>
              <a:rPr lang="en-US" sz="1600" kern="1200" dirty="0" smtClean="0">
                <a:solidFill>
                  <a:schemeClr val="tx1"/>
                </a:solidFill>
                <a:effectLst/>
                <a:latin typeface="+mn-lt"/>
                <a:ea typeface="+mn-ea"/>
                <a:cs typeface="+mn-cs"/>
              </a:rPr>
              <a:t>may be substituted in the absence of models to quantify changes. </a:t>
            </a:r>
          </a:p>
          <a:p>
            <a:pPr marL="342900" indent="-342900">
              <a:buFont typeface="Arial" pitchFamily="34" charset="0"/>
              <a:buChar char="•"/>
            </a:pPr>
            <a:endParaRPr lang="en-US" sz="1600" kern="1200" dirty="0" smtClean="0">
              <a:solidFill>
                <a:schemeClr val="tx1"/>
              </a:solidFill>
              <a:effectLst/>
              <a:latin typeface="+mn-lt"/>
              <a:ea typeface="+mn-ea"/>
              <a:cs typeface="+mn-cs"/>
            </a:endParaRPr>
          </a:p>
          <a:p>
            <a:pPr marL="342900" indent="-342900">
              <a:buFont typeface="Arial" pitchFamily="34" charset="0"/>
              <a:buChar char="•"/>
            </a:pPr>
            <a:r>
              <a:rPr lang="en-US" sz="1600" kern="1200" dirty="0" smtClean="0">
                <a:solidFill>
                  <a:schemeClr val="tx1"/>
                </a:solidFill>
                <a:effectLst/>
                <a:latin typeface="+mn-lt"/>
                <a:ea typeface="+mn-ea"/>
                <a:cs typeface="+mn-cs"/>
              </a:rPr>
              <a:t>Once quantified through either modeling or expert judgment, changes in </a:t>
            </a:r>
            <a:r>
              <a:rPr lang="en-US" sz="1600" b="1" kern="1200" dirty="0" smtClean="0">
                <a:solidFill>
                  <a:schemeClr val="tx1"/>
                </a:solidFill>
                <a:effectLst/>
                <a:latin typeface="+mn-lt"/>
                <a:ea typeface="+mn-ea"/>
                <a:cs typeface="+mn-cs"/>
              </a:rPr>
              <a:t>indicators can then be described in terms of numbers and units</a:t>
            </a:r>
            <a:r>
              <a:rPr lang="en-US" sz="1600" kern="1200" dirty="0" smtClean="0">
                <a:solidFill>
                  <a:schemeClr val="tx1"/>
                </a:solidFill>
                <a:effectLst/>
                <a:latin typeface="+mn-lt"/>
                <a:ea typeface="+mn-ea"/>
                <a:cs typeface="+mn-cs"/>
              </a:rPr>
              <a:t>, rather than words. </a:t>
            </a:r>
          </a:p>
          <a:p>
            <a:pPr marL="342900" indent="-342900">
              <a:buFont typeface="Arial" pitchFamily="34" charset="0"/>
              <a:buChar char="•"/>
            </a:pPr>
            <a:endParaRPr lang="en-US" sz="1600" kern="1200" dirty="0" smtClean="0">
              <a:solidFill>
                <a:schemeClr val="tx1"/>
              </a:solidFill>
              <a:effectLst/>
              <a:latin typeface="+mn-lt"/>
              <a:ea typeface="+mn-ea"/>
              <a:cs typeface="+mn-cs"/>
            </a:endParaRPr>
          </a:p>
          <a:p>
            <a:pPr marL="342900" indent="-342900">
              <a:buFont typeface="Arial" pitchFamily="34" charset="0"/>
              <a:buChar char="•"/>
            </a:pPr>
            <a:r>
              <a:rPr lang="en-US" sz="1600" kern="1200" dirty="0" smtClean="0">
                <a:solidFill>
                  <a:schemeClr val="tx1"/>
                </a:solidFill>
                <a:effectLst/>
                <a:latin typeface="+mn-lt"/>
                <a:ea typeface="+mn-ea"/>
                <a:cs typeface="+mn-cs"/>
              </a:rPr>
              <a:t>The use of specific </a:t>
            </a:r>
            <a:r>
              <a:rPr lang="en-US" sz="1600" b="1" kern="1200" dirty="0" smtClean="0">
                <a:solidFill>
                  <a:schemeClr val="tx1"/>
                </a:solidFill>
                <a:effectLst/>
                <a:latin typeface="+mn-lt"/>
                <a:ea typeface="+mn-ea"/>
                <a:cs typeface="+mn-cs"/>
              </a:rPr>
              <a:t>models will have a direct bearing on the selection of empirical indicators </a:t>
            </a:r>
            <a:r>
              <a:rPr lang="en-US" sz="1600" kern="1200" dirty="0" smtClean="0">
                <a:solidFill>
                  <a:schemeClr val="tx1"/>
                </a:solidFill>
                <a:effectLst/>
                <a:latin typeface="+mn-lt"/>
                <a:ea typeface="+mn-ea"/>
                <a:cs typeface="+mn-cs"/>
              </a:rPr>
              <a:t>embedded in the means-end diagram because particular models require model-specific parameters as input.</a:t>
            </a:r>
          </a:p>
          <a:p>
            <a:pPr marL="342900" indent="-342900">
              <a:buFont typeface="Arial" pitchFamily="34" charset="0"/>
              <a:buChar char="•"/>
            </a:pPr>
            <a:endParaRPr lang="en-US" sz="1600" kern="1200" dirty="0" smtClean="0">
              <a:solidFill>
                <a:schemeClr val="tx1"/>
              </a:solidFill>
              <a:effectLst/>
              <a:latin typeface="+mn-lt"/>
              <a:ea typeface="+mn-ea"/>
              <a:cs typeface="+mn-cs"/>
            </a:endParaRPr>
          </a:p>
          <a:p>
            <a:pPr marL="342900" indent="-342900">
              <a:buFont typeface="Arial" pitchFamily="34" charset="0"/>
              <a:buChar char="•"/>
            </a:pPr>
            <a:r>
              <a:rPr lang="en-US" sz="1600" b="1" kern="1200" dirty="0" smtClean="0">
                <a:solidFill>
                  <a:schemeClr val="tx1"/>
                </a:solidFill>
                <a:effectLst/>
                <a:latin typeface="+mn-lt"/>
                <a:ea typeface="+mn-ea"/>
                <a:cs typeface="+mn-cs"/>
              </a:rPr>
              <a:t>Shown here is a subset of the full diagram </a:t>
            </a:r>
            <a:r>
              <a:rPr lang="en-US" sz="1600" kern="1200" dirty="0" smtClean="0">
                <a:solidFill>
                  <a:schemeClr val="tx1"/>
                </a:solidFill>
                <a:effectLst/>
                <a:latin typeface="+mn-lt"/>
                <a:ea typeface="+mn-ea"/>
                <a:cs typeface="+mn-cs"/>
              </a:rPr>
              <a:t>(showing the large one is</a:t>
            </a:r>
            <a:r>
              <a:rPr lang="en-US" sz="1600" kern="1200" baseline="0" dirty="0" smtClean="0">
                <a:solidFill>
                  <a:schemeClr val="tx1"/>
                </a:solidFill>
                <a:effectLst/>
                <a:latin typeface="+mn-lt"/>
                <a:ea typeface="+mn-ea"/>
                <a:cs typeface="+mn-cs"/>
              </a:rPr>
              <a:t> impossible on a slide) – with some suggestions for the types of models and units that could be used. These are not the only models available – these are just examples. </a:t>
            </a:r>
          </a:p>
          <a:p>
            <a:pPr marL="342900" indent="-342900">
              <a:buFont typeface="Arial" pitchFamily="34" charset="0"/>
              <a:buChar char="•"/>
            </a:pPr>
            <a:endParaRPr lang="en-US" sz="1600" kern="1200" baseline="0" dirty="0" smtClean="0">
              <a:solidFill>
                <a:schemeClr val="tx1"/>
              </a:solidFill>
              <a:effectLst/>
              <a:latin typeface="+mn-lt"/>
              <a:ea typeface="+mn-ea"/>
              <a:cs typeface="+mn-cs"/>
            </a:endParaRPr>
          </a:p>
          <a:p>
            <a:pPr marL="342900" indent="-342900">
              <a:buFont typeface="Arial" pitchFamily="34" charset="0"/>
              <a:buChar char="•"/>
            </a:pPr>
            <a:r>
              <a:rPr lang="en-US" sz="1600" kern="1200" baseline="0" dirty="0" smtClean="0">
                <a:solidFill>
                  <a:schemeClr val="tx1"/>
                </a:solidFill>
                <a:effectLst/>
                <a:latin typeface="+mn-lt"/>
                <a:ea typeface="+mn-ea"/>
                <a:cs typeface="+mn-cs"/>
              </a:rPr>
              <a:t>One thing we’ve not shown is that you can combine indicators to form </a:t>
            </a:r>
            <a:r>
              <a:rPr lang="en-US" sz="1600" b="1" kern="1200" baseline="0" dirty="0" smtClean="0">
                <a:solidFill>
                  <a:schemeClr val="tx1"/>
                </a:solidFill>
                <a:effectLst/>
                <a:latin typeface="+mn-lt"/>
                <a:ea typeface="+mn-ea"/>
                <a:cs typeface="+mn-cs"/>
              </a:rPr>
              <a:t>indices</a:t>
            </a:r>
            <a:r>
              <a:rPr lang="en-US" sz="1600" kern="1200" baseline="0" dirty="0" smtClean="0">
                <a:solidFill>
                  <a:schemeClr val="tx1"/>
                </a:solidFill>
                <a:effectLst/>
                <a:latin typeface="+mn-lt"/>
                <a:ea typeface="+mn-ea"/>
                <a:cs typeface="+mn-cs"/>
              </a:rPr>
              <a:t> in these diagrams, but predicting how indices from multiple indicators will respond to management can be difficult. The guidebook includes some information on that.</a:t>
            </a:r>
          </a:p>
          <a:p>
            <a:pPr marL="342900" indent="-342900">
              <a:buFont typeface="Arial" pitchFamily="34" charset="0"/>
              <a:buChar char="•"/>
            </a:pPr>
            <a:endParaRPr lang="en-US" sz="1600" kern="1200" baseline="0" dirty="0" smtClean="0">
              <a:solidFill>
                <a:schemeClr val="tx1"/>
              </a:solidFill>
              <a:effectLst/>
              <a:latin typeface="+mn-lt"/>
              <a:ea typeface="+mn-ea"/>
              <a:cs typeface="+mn-cs"/>
            </a:endParaRPr>
          </a:p>
          <a:p>
            <a:pPr marL="342900" indent="-342900">
              <a:buFont typeface="Arial" pitchFamily="34" charset="0"/>
              <a:buChar char="•"/>
            </a:pPr>
            <a:r>
              <a:rPr lang="en-US" sz="1600" kern="1200" baseline="0" dirty="0" smtClean="0">
                <a:solidFill>
                  <a:schemeClr val="tx1"/>
                </a:solidFill>
                <a:effectLst/>
                <a:latin typeface="+mn-lt"/>
                <a:ea typeface="+mn-ea"/>
                <a:cs typeface="+mn-cs"/>
              </a:rPr>
              <a:t>So we’ve shown that these diagrams can include lots of things – the components that are altered, ways to measure them, symbology that captures magnitude of change or temporary versus long term impacts, and even uncertainty. </a:t>
            </a:r>
          </a:p>
          <a:p>
            <a:pPr marL="342900" indent="-342900">
              <a:buFont typeface="Arial" pitchFamily="34" charset="0"/>
              <a:buChar char="•"/>
            </a:pPr>
            <a:endParaRPr lang="en-US" sz="1600" kern="1200" baseline="0" dirty="0" smtClean="0">
              <a:solidFill>
                <a:schemeClr val="tx1"/>
              </a:solidFill>
              <a:effectLst/>
              <a:latin typeface="+mn-lt"/>
              <a:ea typeface="+mn-ea"/>
              <a:cs typeface="+mn-cs"/>
            </a:endParaRPr>
          </a:p>
          <a:p>
            <a:pPr marL="342900" indent="-342900">
              <a:buFont typeface="Arial" pitchFamily="34" charset="0"/>
              <a:buChar char="•"/>
            </a:pPr>
            <a:r>
              <a:rPr lang="en-US" sz="1600" kern="1200" baseline="0" dirty="0" smtClean="0">
                <a:solidFill>
                  <a:schemeClr val="tx1"/>
                </a:solidFill>
                <a:effectLst/>
                <a:latin typeface="+mn-lt"/>
                <a:ea typeface="+mn-ea"/>
                <a:cs typeface="+mn-cs"/>
              </a:rPr>
              <a:t>One thing they </a:t>
            </a:r>
            <a:r>
              <a:rPr lang="en-US" sz="1600" b="1" kern="1200" baseline="0" dirty="0" smtClean="0">
                <a:solidFill>
                  <a:schemeClr val="tx1"/>
                </a:solidFill>
                <a:effectLst/>
                <a:latin typeface="+mn-lt"/>
                <a:ea typeface="+mn-ea"/>
                <a:cs typeface="+mn-cs"/>
              </a:rPr>
              <a:t>do not include is external drivers</a:t>
            </a:r>
            <a:r>
              <a:rPr lang="en-US" sz="1600" kern="1200" baseline="0" dirty="0" smtClean="0">
                <a:solidFill>
                  <a:schemeClr val="tx1"/>
                </a:solidFill>
                <a:effectLst/>
                <a:latin typeface="+mn-lt"/>
                <a:ea typeface="+mn-ea"/>
                <a:cs typeface="+mn-cs"/>
              </a:rPr>
              <a:t>; they are left out because they cannot be influenced by management. However, external drivers should be incorporated into models as appropriate. </a:t>
            </a:r>
            <a:endParaRPr lang="en-US" sz="1600" kern="1200" dirty="0" smtClean="0">
              <a:solidFill>
                <a:schemeClr val="tx1"/>
              </a:solidFill>
              <a:effectLst/>
              <a:latin typeface="+mn-lt"/>
              <a:ea typeface="+mn-ea"/>
              <a:cs typeface="+mn-cs"/>
            </a:endParaRP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endParaRPr lang="en-US" sz="2400" kern="1200" dirty="0" smtClean="0">
              <a:solidFill>
                <a:schemeClr val="tx1"/>
              </a:solidFill>
              <a:effectLst/>
              <a:latin typeface="+mn-lt"/>
              <a:ea typeface="+mn-ea"/>
              <a:cs typeface="+mn-cs"/>
            </a:endParaRPr>
          </a:p>
          <a:p>
            <a:pPr marL="342900" indent="-34290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24</a:t>
            </a:fld>
            <a:endParaRPr lang="en-US" dirty="0"/>
          </a:p>
        </p:txBody>
      </p:sp>
    </p:spTree>
    <p:extLst>
      <p:ext uri="{BB962C8B-B14F-4D97-AF65-F5344CB8AC3E}">
        <p14:creationId xmlns:p14="http://schemas.microsoft.com/office/powerpoint/2010/main" val="316836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sz="1600" kern="1200" dirty="0" smtClean="0">
                <a:solidFill>
                  <a:schemeClr val="tx1"/>
                </a:solidFill>
                <a:effectLst/>
                <a:latin typeface="+mn-lt"/>
                <a:ea typeface="+mn-ea"/>
                <a:cs typeface="+mn-cs"/>
              </a:rPr>
              <a:t>Means-ends diagrams yield a suite of ecological indicators. Some of these indicators are simply interesting because they mediate ecological processes; but some are especially relevant to ecosystem services (e.g., bird population estimates for species popular with bird-watchers or biodiversity irreplaceability indices for existence values). This subset of socially relevant biophysical indicators  serves as the bridge between ecological and social analyses. </a:t>
            </a:r>
          </a:p>
          <a:p>
            <a:pPr marL="342900" indent="-342900">
              <a:buFont typeface="Arial" pitchFamily="34" charset="0"/>
              <a:buChar char="•"/>
            </a:pPr>
            <a:endParaRPr lang="en-US" sz="1600" kern="1200" dirty="0" smtClean="0">
              <a:solidFill>
                <a:schemeClr val="tx1"/>
              </a:solidFill>
              <a:effectLst/>
              <a:latin typeface="+mn-lt"/>
              <a:ea typeface="+mn-ea"/>
              <a:cs typeface="+mn-cs"/>
            </a:endParaRPr>
          </a:p>
          <a:p>
            <a:pPr marL="342900" indent="-342900">
              <a:buFont typeface="Arial" pitchFamily="34" charset="0"/>
              <a:buChar char="•"/>
            </a:pPr>
            <a:r>
              <a:rPr lang="en-US" sz="1600" kern="1200" dirty="0" smtClean="0">
                <a:solidFill>
                  <a:schemeClr val="tx1"/>
                </a:solidFill>
                <a:effectLst/>
                <a:latin typeface="+mn-lt"/>
                <a:ea typeface="+mn-ea"/>
                <a:cs typeface="+mn-cs"/>
              </a:rPr>
              <a:t>In a means-ends diagram, the socially relevant ecological indicators are those indicators that are directly connected to ecosystem services. Once these indicators have been selected, they can be modified by social information that renders them more accurate in describing changes in things people care about and used in social analysis (as benefit relevant indicators –</a:t>
            </a:r>
            <a:r>
              <a:rPr lang="en-US" sz="1600" kern="1200" baseline="0" dirty="0" smtClean="0">
                <a:solidFill>
                  <a:schemeClr val="tx1"/>
                </a:solidFill>
                <a:effectLst/>
                <a:latin typeface="+mn-lt"/>
                <a:ea typeface="+mn-ea"/>
                <a:cs typeface="+mn-cs"/>
              </a:rPr>
              <a:t> which Lisa will be talking about after lunch</a:t>
            </a:r>
            <a:r>
              <a:rPr lang="en-US" sz="1600" kern="1200" dirty="0" smtClean="0">
                <a:solidFill>
                  <a:schemeClr val="tx1"/>
                </a:solidFill>
                <a:effectLst/>
                <a:latin typeface="+mn-lt"/>
                <a:ea typeface="+mn-ea"/>
                <a:cs typeface="+mn-cs"/>
              </a:rPr>
              <a:t>), or they can be used as is in an alternatives matrix.</a:t>
            </a:r>
          </a:p>
          <a:p>
            <a:pPr marL="0" indent="0">
              <a:buFont typeface="Arial" pitchFamily="34" charset="0"/>
              <a:buNone/>
            </a:pPr>
            <a:endParaRPr lang="en-US" sz="2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5A4CEA-C4C8-4EE8-BF02-53EDD0B51424}" type="slidenum">
              <a:rPr lang="en-US" smtClean="0"/>
              <a:t>25</a:t>
            </a:fld>
            <a:endParaRPr lang="en-US" dirty="0"/>
          </a:p>
        </p:txBody>
      </p:sp>
    </p:spTree>
    <p:extLst>
      <p:ext uri="{BB962C8B-B14F-4D97-AF65-F5344CB8AC3E}">
        <p14:creationId xmlns:p14="http://schemas.microsoft.com/office/powerpoint/2010/main" val="329776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r>
              <a:rPr lang="en-US" sz="2400" kern="1200" dirty="0" smtClean="0">
                <a:solidFill>
                  <a:schemeClr val="tx1"/>
                </a:solidFill>
                <a:effectLst/>
                <a:latin typeface="+mn-lt"/>
                <a:ea typeface="+mn-ea"/>
                <a:cs typeface="+mn-cs"/>
              </a:rPr>
              <a:t>Translating information from a means-ends diagram to an alternatives matrix facilitates comparisons of management alternatives    based on ecological information. </a:t>
            </a: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endParaRPr lang="en-US" sz="2400" kern="1200" dirty="0" smtClean="0">
              <a:solidFill>
                <a:schemeClr val="tx1"/>
              </a:solidFill>
              <a:effectLst/>
              <a:latin typeface="+mn-lt"/>
              <a:ea typeface="+mn-ea"/>
              <a:cs typeface="+mn-cs"/>
            </a:endParaRP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r>
              <a:rPr lang="en-US" sz="2400" kern="1200" dirty="0" smtClean="0">
                <a:solidFill>
                  <a:schemeClr val="tx1"/>
                </a:solidFill>
                <a:effectLst/>
                <a:latin typeface="+mn-lt"/>
                <a:ea typeface="+mn-ea"/>
                <a:cs typeface="+mn-cs"/>
              </a:rPr>
              <a:t>In an alternatives matrix, qualitative information can be expressed through color coding, words, arrows, or +/- symbols (see Table 2). The symbols +/- can be particularly helpful in showing variations in amounts (an increase of +++ for one service versus an increase of ++ for another). </a:t>
            </a: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endParaRPr lang="en-US" sz="2400" kern="1200" dirty="0" smtClean="0">
              <a:solidFill>
                <a:schemeClr val="tx1"/>
              </a:solidFill>
              <a:effectLst/>
              <a:latin typeface="+mn-lt"/>
              <a:ea typeface="+mn-ea"/>
              <a:cs typeface="+mn-cs"/>
            </a:endParaRP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r>
              <a:rPr lang="en-US" sz="2400" kern="1200" dirty="0" smtClean="0">
                <a:solidFill>
                  <a:schemeClr val="tx1"/>
                </a:solidFill>
                <a:effectLst/>
                <a:latin typeface="+mn-lt"/>
                <a:ea typeface="+mn-ea"/>
                <a:cs typeface="+mn-cs"/>
              </a:rPr>
              <a:t>If quantitative ecological information is used, the values in the matrix would have ecological  numbers and units. For example, changes in respiratory health would be described in terms of particulate concentrations, an ecological measure, and not hospital visitations, a social measure. </a:t>
            </a: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endParaRPr lang="en-US" sz="2400" kern="1200" dirty="0" smtClean="0">
              <a:solidFill>
                <a:schemeClr val="tx1"/>
              </a:solidFill>
              <a:effectLst/>
              <a:latin typeface="+mn-lt"/>
              <a:ea typeface="+mn-ea"/>
              <a:cs typeface="+mn-cs"/>
            </a:endParaRP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r>
              <a:rPr lang="en-US" sz="2400" kern="1200" dirty="0" smtClean="0">
                <a:solidFill>
                  <a:schemeClr val="tx1"/>
                </a:solidFill>
                <a:effectLst/>
                <a:latin typeface="+mn-lt"/>
                <a:ea typeface="+mn-ea"/>
                <a:cs typeface="+mn-cs"/>
              </a:rPr>
              <a:t>Importantly, these values are not directly comparable,</a:t>
            </a:r>
            <a:r>
              <a:rPr lang="en-US" sz="2400" kern="1200" baseline="0" dirty="0" smtClean="0">
                <a:solidFill>
                  <a:schemeClr val="tx1"/>
                </a:solidFill>
                <a:effectLst/>
                <a:latin typeface="+mn-lt"/>
                <a:ea typeface="+mn-ea"/>
                <a:cs typeface="+mn-cs"/>
              </a:rPr>
              <a:t> unless they are converted to units such as % change from baseline and even then, assumptions will be made about the relative importance of changes in services. The only way to assess the relative importance of change across services is using a social impact method.</a:t>
            </a: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endParaRPr lang="en-US" sz="2400" kern="1200" dirty="0" smtClean="0">
              <a:solidFill>
                <a:schemeClr val="tx1"/>
              </a:solidFill>
              <a:effectLst/>
              <a:latin typeface="+mn-lt"/>
              <a:ea typeface="+mn-ea"/>
              <a:cs typeface="+mn-cs"/>
            </a:endParaRP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r>
              <a:rPr lang="en-US" sz="2400" kern="1200" dirty="0" smtClean="0">
                <a:solidFill>
                  <a:schemeClr val="tx1"/>
                </a:solidFill>
                <a:effectLst/>
                <a:latin typeface="+mn-lt"/>
                <a:ea typeface="+mn-ea"/>
                <a:cs typeface="+mn-cs"/>
              </a:rPr>
              <a:t>Creating an alternatives matrix from the information provided by means-ends diagrams does not directly incorporate social information into the analysis, but rather enables managers to view ecological changes that are relevant to what people care about and that can be linked to social analysis. The matrix can also include implementation costs and uncertainty (not shown), both of which can play an important role in the decision process. </a:t>
            </a:r>
          </a:p>
          <a:p>
            <a:pPr marL="342900" marR="0" indent="-342900" algn="l" defTabSz="1567464" rtl="0" eaLnBrk="1" fontAlgn="auto" latinLnBrk="0" hangingPunct="1">
              <a:lnSpc>
                <a:spcPct val="100000"/>
              </a:lnSpc>
              <a:spcBef>
                <a:spcPts val="0"/>
              </a:spcBef>
              <a:spcAft>
                <a:spcPts val="0"/>
              </a:spcAft>
              <a:buClrTx/>
              <a:buSzTx/>
              <a:buFont typeface="Arial" pitchFamily="34" charset="0"/>
              <a:buChar char="•"/>
              <a:tabLst/>
              <a:defRPr/>
            </a:pPr>
            <a:endParaRPr lang="en-US" sz="2400" kern="1200" dirty="0" smtClean="0">
              <a:solidFill>
                <a:schemeClr val="tx1"/>
              </a:solidFill>
              <a:effectLst/>
              <a:latin typeface="+mn-lt"/>
              <a:ea typeface="+mn-ea"/>
              <a:cs typeface="+mn-cs"/>
            </a:endParaRPr>
          </a:p>
          <a:p>
            <a:pPr marL="342900" indent="-34290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26</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0" indent="0">
              <a:buFont typeface="Arial" pitchFamily="34" charset="0"/>
              <a:buNone/>
            </a:pPr>
            <a:r>
              <a:rPr lang="en-US" dirty="0" smtClean="0"/>
              <a:t>So, just to recap the benefits again now that you’ve seen an example.</a:t>
            </a:r>
            <a:r>
              <a:rPr lang="en-US" baseline="0" dirty="0" smtClean="0"/>
              <a:t> </a:t>
            </a:r>
            <a:r>
              <a:rPr lang="en-US" dirty="0" smtClean="0"/>
              <a:t>Means-ends diagrams:</a:t>
            </a:r>
          </a:p>
          <a:p>
            <a:pPr marL="0" indent="0">
              <a:buFont typeface="Arial" pitchFamily="34" charset="0"/>
              <a:buNone/>
            </a:pPr>
            <a:endParaRPr lang="en-US" dirty="0" smtClean="0"/>
          </a:p>
          <a:p>
            <a:pPr marL="342900" indent="-342900">
              <a:buFont typeface="Arial" pitchFamily="34" charset="0"/>
              <a:buChar char="•"/>
            </a:pPr>
            <a:r>
              <a:rPr lang="en-US" baseline="0" dirty="0" smtClean="0"/>
              <a:t>Outline the cascade of ecological interactions caused by a given management choice and how those interactions and effects cascade through the system to affect the provision of ecosystem services – which are what matters to people – this includes biophysical structures, processes, and conditions. This process can help to highlight potential impacts that were not previously identified.</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They also identify indicators that can measure those changes – some of those indicators can be used to bridge the gap between ecological and social analysis, which we will discuss in more detail later.</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This diagrams also provide a visual representation of both benefits and tradeoffs, which can be beneficial not only to managers, but also in conversations with stakeholders.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If quantified, these diagrams create an analysis map of sorts – showing the date and models that are needed.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 process of creating these diagrams can highlight what is known and not known, identifying the data and modeling capacity needed to quantify both the ecological changes and changes in the provision of services.</a:t>
            </a:r>
            <a:endParaRPr lang="en-US" dirty="0" smtClean="0"/>
          </a:p>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6B5A4CEA-C4C8-4EE8-BF02-53EDD0B51424}" type="slidenum">
              <a:rPr lang="en-US" smtClean="0"/>
              <a:t>27</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Okay,</a:t>
            </a:r>
            <a:r>
              <a:rPr lang="en-US" baseline="0" dirty="0" smtClean="0"/>
              <a:t> now we will move into the group exercise.</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You all received an email with background information on both of these examples. Hopefully you are sitting at a table that is labeled with the example you are more familiar or comfortable with.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 task is to work as a group to create a means-ends diagram for the alternative we’ve provided – for Great Dismal, it is hydrological restoration and for the Marsh it is prescribed burning.</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Each table has a packet of information that we’ve summarized for you and also a copy of the case example that is in the guidebook for each one. This should give you enough information to go on. We’ve also outlined some steps to help you get started. There are flip charts and sharpies, or you can work on a computer if you would rather.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For Great Dismal, the ecosystem services are given in the documentation.</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For the Marsh, the services are described in terms of priority benefits – which you will need to “translate” into services. The background packet has an example.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Dean, Lydia, and I will be available to answer questions. I can help with either – Dean is more familiar with the Marsh example and Lydia with Great Dismal.</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We’ve got about 40 minutes for this exercise and then 20 for discussion. We’ll probably ask one group from each example to report back on the diagram you were able to create. </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28</a:t>
            </a:fld>
            <a:endParaRPr lang="en-US" dirty="0"/>
          </a:p>
        </p:txBody>
      </p:sp>
    </p:spTree>
    <p:extLst>
      <p:ext uri="{BB962C8B-B14F-4D97-AF65-F5344CB8AC3E}">
        <p14:creationId xmlns:p14="http://schemas.microsoft.com/office/powerpoint/2010/main" val="3406273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r>
              <a:rPr lang="en-US" dirty="0" smtClean="0"/>
              <a:t>For more information using</a:t>
            </a:r>
            <a:r>
              <a:rPr lang="en-US" baseline="0" dirty="0" smtClean="0"/>
              <a:t> means-ends diagrams during ecosystem services assessments, please visit nespguidebook.com. For more information about this project, contact Lydia Olander, Director of the National Ecosystem Services Partnership.</a:t>
            </a:r>
            <a:endParaRPr lang="en-US" dirty="0"/>
          </a:p>
        </p:txBody>
      </p:sp>
      <p:sp>
        <p:nvSpPr>
          <p:cNvPr id="4" name="Slide Number Placeholder 3"/>
          <p:cNvSpPr>
            <a:spLocks noGrp="1"/>
          </p:cNvSpPr>
          <p:nvPr>
            <p:ph type="sldNum" sz="quarter" idx="10"/>
          </p:nvPr>
        </p:nvSpPr>
        <p:spPr/>
        <p:txBody>
          <a:bodyPr/>
          <a:lstStyle/>
          <a:p>
            <a:fld id="{89A8E08A-E432-43E1-B339-8D2540757F2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93658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First, what are these diagrams? Many of you are likely</a:t>
            </a:r>
            <a:r>
              <a:rPr lang="en-US" baseline="0" dirty="0" smtClean="0"/>
              <a:t> already familiar with them in some form. They are visual mapping tools that can show the connections between things.</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They go by a number of different names and can be used in a number of different contexts.</a:t>
            </a:r>
          </a:p>
          <a:p>
            <a:pPr marL="342900" indent="-342900">
              <a:buFont typeface="Arial" pitchFamily="34" charset="0"/>
              <a:buChar char="•"/>
            </a:pPr>
            <a:endParaRPr lang="en-US" baseline="0" dirty="0" smtClean="0"/>
          </a:p>
          <a:p>
            <a:pPr marL="342900" indent="-342900">
              <a:buFont typeface="Arial" pitchFamily="34" charset="0"/>
              <a:buChar char="•"/>
            </a:pPr>
            <a:r>
              <a:rPr lang="en-US" dirty="0" smtClean="0"/>
              <a:t>In this guidebook, means-ends diagrams</a:t>
            </a:r>
            <a:r>
              <a:rPr lang="en-US" baseline="0" dirty="0" smtClean="0"/>
              <a:t> are used to provide a systematic way to visually assess how management options will change the biophysical landscape and thus change the provision of ecosystem services.</a:t>
            </a:r>
          </a:p>
        </p:txBody>
      </p:sp>
      <p:sp>
        <p:nvSpPr>
          <p:cNvPr id="4" name="Slide Number Placeholder 3"/>
          <p:cNvSpPr>
            <a:spLocks noGrp="1"/>
          </p:cNvSpPr>
          <p:nvPr>
            <p:ph type="sldNum" sz="quarter" idx="10"/>
          </p:nvPr>
        </p:nvSpPr>
        <p:spPr/>
        <p:txBody>
          <a:bodyPr/>
          <a:lstStyle/>
          <a:p>
            <a:fld id="{6B5A4CEA-C4C8-4EE8-BF02-53EDD0B51424}" type="slidenum">
              <a:rPr lang="en-US" smtClean="0"/>
              <a:t>3</a:t>
            </a:fld>
            <a:endParaRPr lang="en-US" dirty="0"/>
          </a:p>
        </p:txBody>
      </p:sp>
    </p:spTree>
    <p:extLst>
      <p:ext uri="{BB962C8B-B14F-4D97-AF65-F5344CB8AC3E}">
        <p14:creationId xmlns:p14="http://schemas.microsoft.com/office/powerpoint/2010/main" val="214278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285750" indent="-285750">
              <a:buFont typeface="Arial" pitchFamily="34" charset="0"/>
              <a:buChar char="•"/>
            </a:pPr>
            <a:r>
              <a:rPr lang="en-US" sz="1800" kern="1200" dirty="0" smtClean="0">
                <a:solidFill>
                  <a:schemeClr val="tx1"/>
                </a:solidFill>
                <a:effectLst/>
                <a:latin typeface="+mn-lt"/>
                <a:ea typeface="+mn-ea"/>
                <a:cs typeface="+mn-cs"/>
              </a:rPr>
              <a:t>As a reminder</a:t>
            </a:r>
            <a:r>
              <a:rPr lang="en-US" sz="1800" kern="1200" baseline="0" dirty="0" smtClean="0">
                <a:solidFill>
                  <a:schemeClr val="tx1"/>
                </a:solidFill>
                <a:effectLst/>
                <a:latin typeface="+mn-lt"/>
                <a:ea typeface="+mn-ea"/>
                <a:cs typeface="+mn-cs"/>
              </a:rPr>
              <a:t> – where are we in the assessment framework?</a:t>
            </a:r>
          </a:p>
          <a:p>
            <a:pPr marL="285750" indent="-285750">
              <a:buFont typeface="Arial" pitchFamily="34" charset="0"/>
              <a:buChar char="•"/>
            </a:pPr>
            <a:endParaRPr lang="en-US" sz="1800" kern="1200" baseline="0" dirty="0" smtClean="0">
              <a:solidFill>
                <a:schemeClr val="tx1"/>
              </a:solidFill>
              <a:effectLst/>
              <a:latin typeface="+mn-lt"/>
              <a:ea typeface="+mn-ea"/>
              <a:cs typeface="+mn-cs"/>
            </a:endParaRPr>
          </a:p>
          <a:p>
            <a:pPr marL="285750" indent="-285750">
              <a:buFont typeface="Arial" pitchFamily="34" charset="0"/>
              <a:buChar char="•"/>
            </a:pPr>
            <a:r>
              <a:rPr lang="en-US" sz="1800" kern="1200" dirty="0" smtClean="0">
                <a:solidFill>
                  <a:schemeClr val="tx1"/>
                </a:solidFill>
                <a:effectLst/>
                <a:latin typeface="+mn-lt"/>
                <a:ea typeface="+mn-ea"/>
                <a:cs typeface="+mn-cs"/>
              </a:rPr>
              <a:t>Means-ends diagrams are part of the ecological analysis presented in this guidebook’s assessment framework. </a:t>
            </a:r>
          </a:p>
          <a:p>
            <a:pPr marL="285750" indent="-285750">
              <a:buFont typeface="Arial" pitchFamily="34" charset="0"/>
              <a:buChar char="•"/>
            </a:pPr>
            <a:endParaRPr lang="en-US" sz="1800" kern="1200" dirty="0" smtClean="0">
              <a:solidFill>
                <a:schemeClr val="tx1"/>
              </a:solidFill>
              <a:effectLst/>
              <a:latin typeface="+mn-lt"/>
              <a:ea typeface="+mn-ea"/>
              <a:cs typeface="+mn-cs"/>
            </a:endParaRPr>
          </a:p>
          <a:p>
            <a:pPr marL="285750" indent="-285750">
              <a:buFont typeface="Arial" pitchFamily="34" charset="0"/>
              <a:buChar char="•"/>
            </a:pPr>
            <a:r>
              <a:rPr lang="en-US" sz="1800" kern="1200" dirty="0" smtClean="0">
                <a:solidFill>
                  <a:schemeClr val="tx1"/>
                </a:solidFill>
                <a:effectLst/>
                <a:latin typeface="+mn-lt"/>
                <a:ea typeface="+mn-ea"/>
                <a:cs typeface="+mn-cs"/>
              </a:rPr>
              <a:t>They yield a selection of ecological indicators that are relevant to things people care about. This set of indicators can be used in social analysis. </a:t>
            </a:r>
          </a:p>
          <a:p>
            <a:pPr marL="285750" indent="-285750">
              <a:buFont typeface="Arial" pitchFamily="34" charset="0"/>
              <a:buChar char="•"/>
            </a:pPr>
            <a:endParaRPr lang="en-US" sz="1800" kern="1200" dirty="0" smtClean="0">
              <a:solidFill>
                <a:schemeClr val="tx1"/>
              </a:solidFill>
              <a:effectLst/>
              <a:latin typeface="+mn-lt"/>
              <a:ea typeface="+mn-ea"/>
              <a:cs typeface="+mn-cs"/>
            </a:endParaRPr>
          </a:p>
          <a:p>
            <a:pPr marL="285750" indent="-285750">
              <a:buFont typeface="Arial" pitchFamily="34" charset="0"/>
              <a:buChar char="•"/>
            </a:pPr>
            <a:r>
              <a:rPr lang="en-US" sz="1800" kern="1200" dirty="0" smtClean="0">
                <a:solidFill>
                  <a:schemeClr val="tx1"/>
                </a:solidFill>
                <a:effectLst/>
                <a:latin typeface="+mn-lt"/>
                <a:ea typeface="+mn-ea"/>
                <a:cs typeface="+mn-cs"/>
              </a:rPr>
              <a:t>Additionally, means-ends diagrams can be an effective communications tool with stakeholders, visually showing how management choices influence the things stakeholders value about ecosystems. The diagrams can also help stakeholders understand potential tradeoffs  between competing values or interests.  </a:t>
            </a:r>
          </a:p>
          <a:p>
            <a:endParaRPr lang="en-US" dirty="0"/>
          </a:p>
        </p:txBody>
      </p:sp>
      <p:sp>
        <p:nvSpPr>
          <p:cNvPr id="4" name="Slide Number Placeholder 3"/>
          <p:cNvSpPr>
            <a:spLocks noGrp="1"/>
          </p:cNvSpPr>
          <p:nvPr>
            <p:ph type="sldNum" sz="quarter" idx="10"/>
          </p:nvPr>
        </p:nvSpPr>
        <p:spPr/>
        <p:txBody>
          <a:bodyPr/>
          <a:lstStyle/>
          <a:p>
            <a:fld id="{DC158DDE-65A4-481F-829E-A891E74BFD9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27828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The means</a:t>
            </a:r>
            <a:r>
              <a:rPr lang="en-US" baseline="0" dirty="0" smtClean="0"/>
              <a:t> are the suite of management, project, or policy choices that are under consideration. These can be individual actions or treatments at varying locations, combinations of actions in management scenarios or management plans, different project options (such as funding a wetland restoration in Florida versus Minnesota), or even different policy options. Policy options are slighting different – what is evaluated in the diagrams are the actions the policy implies – a policy that would create incentives for protecting riparian zones would be evaluated in terms of the changes to riparian zones.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 ends are the things people care about in a particular ecosystem.</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Both are identified through the scoping process.</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5</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Before we jump</a:t>
            </a:r>
            <a:r>
              <a:rPr lang="en-US" baseline="0" dirty="0" smtClean="0"/>
              <a:t> into creating them – let spend just a couple of minutes on why these things are useful to ecosystem services assessments. Why go through the effort?</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First the outline the cascade of ecological interactions caused by a given management choice and how those interactions and effects cascade through the system to affect the provision of ecosystem services – which are what matters to people – this includes biophysical structures, processes, and conditions.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They also identify indicators that can measure those changes – some of those indicators can be used to bridge the gap between ecological and social analysis, which we will discuss in more detail later.</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This diagrams also provide a visual representation of both benefits and tradeoffs, which can be beneficial not only to managers, but also in conversations with stakeholders.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If quantified, these diagrams create an analysis map of sorts – showing the date and models that are needed.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 process of creating these diagrams can highlight what is known and not known, identifying the data and modeling capacity needed to quantify both the ecological changes and changes in the provision of services.</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6</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We recommend</a:t>
            </a:r>
            <a:r>
              <a:rPr lang="en-US" baseline="0" dirty="0" smtClean="0"/>
              <a:t> creating one diagram for each management, project, or policy alternative and then comparing the results using an alternatives matrix.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In the very generic diagrams and matrix above, yellow denotes a decrease in a service and green an increase. The matrix could just as easily be filled with +/-, arrows, or values (if quantified).</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[CLICK] Spatial context plays a very important role in many decision processes. </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7</a:t>
            </a:fld>
            <a:endParaRPr lang="en-US" dirty="0"/>
          </a:p>
        </p:txBody>
      </p:sp>
    </p:spTree>
    <p:extLst>
      <p:ext uri="{BB962C8B-B14F-4D97-AF65-F5344CB8AC3E}">
        <p14:creationId xmlns:p14="http://schemas.microsoft.com/office/powerpoint/2010/main" val="223994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baseline="0" dirty="0" smtClean="0"/>
              <a:t>Means-ends diagrams can incorporate space in two ways:</a:t>
            </a:r>
          </a:p>
          <a:p>
            <a:pPr marL="342900" indent="-342900">
              <a:buFont typeface="Arial" pitchFamily="34" charset="0"/>
              <a:buChar char="•"/>
            </a:pPr>
            <a:endParaRPr lang="en-US" baseline="0" dirty="0" smtClean="0"/>
          </a:p>
          <a:p>
            <a:pPr marL="1126548" lvl="1" indent="-342900">
              <a:buFont typeface="Arial" pitchFamily="34" charset="0"/>
              <a:buChar char="•"/>
            </a:pPr>
            <a:r>
              <a:rPr lang="en-US" baseline="0" dirty="0" smtClean="0"/>
              <a:t>By comparing alternatives in different locations </a:t>
            </a:r>
          </a:p>
          <a:p>
            <a:pPr marL="1126548" lvl="1" indent="-342900">
              <a:buFont typeface="Arial" pitchFamily="34" charset="0"/>
              <a:buChar char="•"/>
            </a:pPr>
            <a:endParaRPr lang="en-US" baseline="0" dirty="0" smtClean="0"/>
          </a:p>
          <a:p>
            <a:pPr marL="1126548" lvl="1" indent="-342900">
              <a:buFont typeface="Arial" pitchFamily="34" charset="0"/>
              <a:buChar char="•"/>
            </a:pPr>
            <a:r>
              <a:rPr lang="en-US" baseline="0" dirty="0" smtClean="0"/>
              <a:t>And also many models that would be used to quantify ecological changes can incorporate geospatial information.</a:t>
            </a:r>
          </a:p>
          <a:p>
            <a:pPr marL="1126548" lvl="1" indent="-342900">
              <a:buFont typeface="Arial" pitchFamily="34" charset="0"/>
              <a:buChar char="•"/>
            </a:pPr>
            <a:endParaRPr lang="en-US" baseline="0" dirty="0" smtClean="0"/>
          </a:p>
          <a:p>
            <a:pPr marL="342900" indent="-342900">
              <a:buFont typeface="Arial" pitchFamily="34" charset="0"/>
              <a:buChar char="•"/>
            </a:pPr>
            <a:r>
              <a:rPr lang="en-US" baseline="0" dirty="0" smtClean="0"/>
              <a:t>These model outputs can demonstrate how the provision of services may vary depending on the management, project, or policy choice. </a:t>
            </a:r>
          </a:p>
          <a:p>
            <a:pPr marL="342900" indent="-342900">
              <a:buFont typeface="Arial" pitchFamily="34" charset="0"/>
              <a:buChar char="•"/>
            </a:pPr>
            <a:endParaRPr lang="en-US" baseline="0" dirty="0" smtClean="0"/>
          </a:p>
          <a:p>
            <a:r>
              <a:rPr lang="en-US" baseline="0" dirty="0" smtClean="0"/>
              <a:t>Shown here is a figure from a paper by Nelson et al. (Erik Nelson, </a:t>
            </a:r>
            <a:r>
              <a:rPr lang="en-US" sz="2100" b="0" i="0" u="none" strike="noStrike" kern="1200" baseline="0" dirty="0" smtClean="0">
                <a:solidFill>
                  <a:schemeClr val="tx1"/>
                </a:solidFill>
                <a:latin typeface="+mn-lt"/>
                <a:ea typeface="+mn-ea"/>
                <a:cs typeface="+mn-cs"/>
              </a:rPr>
              <a:t>Modeling Multiple Ecosystem Services, Biodiversity Conservation, Commodity Production, and Tradeoffs at Landscape Scales)</a:t>
            </a:r>
            <a:r>
              <a:rPr lang="en-US" baseline="0" dirty="0" smtClean="0"/>
              <a:t> that shows how the spatial provision of different services is expected to change based on three different scenarios.</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8</a:t>
            </a:fld>
            <a:endParaRPr lang="en-US" dirty="0"/>
          </a:p>
        </p:txBody>
      </p:sp>
    </p:spTree>
    <p:extLst>
      <p:ext uri="{BB962C8B-B14F-4D97-AF65-F5344CB8AC3E}">
        <p14:creationId xmlns:p14="http://schemas.microsoft.com/office/powerpoint/2010/main" val="2834081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685800"/>
            <a:ext cx="4800600" cy="3429000"/>
          </a:xfrm>
        </p:spPr>
      </p:sp>
      <p:sp>
        <p:nvSpPr>
          <p:cNvPr id="3" name="Notes Placeholder 2"/>
          <p:cNvSpPr>
            <a:spLocks noGrp="1"/>
          </p:cNvSpPr>
          <p:nvPr>
            <p:ph type="body" idx="1"/>
          </p:nvPr>
        </p:nvSpPr>
        <p:spPr/>
        <p:txBody>
          <a:bodyPr/>
          <a:lstStyle/>
          <a:p>
            <a:pPr marL="342900" indent="-342900">
              <a:buFont typeface="Arial" pitchFamily="34" charset="0"/>
              <a:buChar char="•"/>
            </a:pPr>
            <a:r>
              <a:rPr lang="en-US" dirty="0" smtClean="0"/>
              <a:t>Now that</a:t>
            </a:r>
            <a:r>
              <a:rPr lang="en-US" baseline="0" dirty="0" smtClean="0"/>
              <a:t> we’ve got a little background on what these diagrams are and why they are useful, we’re going to walk through creating one and then you’ll have the chance to work with your table and create another one a bit later. </a:t>
            </a:r>
          </a:p>
          <a:p>
            <a:pPr marL="342900" indent="-342900">
              <a:buFont typeface="Arial" pitchFamily="34" charset="0"/>
              <a:buChar char="•"/>
            </a:pPr>
            <a:endParaRPr lang="en-US" baseline="0" dirty="0" smtClean="0"/>
          </a:p>
          <a:p>
            <a:pPr marL="342900" indent="-342900">
              <a:buFont typeface="Arial" pitchFamily="34" charset="0"/>
              <a:buChar char="•"/>
            </a:pPr>
            <a:r>
              <a:rPr lang="en-US" dirty="0" smtClean="0"/>
              <a:t>Creating</a:t>
            </a:r>
            <a:r>
              <a:rPr lang="en-US" baseline="0" dirty="0" smtClean="0"/>
              <a:t> these diagrams is an iterative process that is difficult to describe without doing it, so we are going to walk through a hypothetical example.</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They require expertise – and not only ecological or biophysical expertise, but this process can benefit from the engagement of social scientists as well. Social scientists may be able to help identify indicators that will be easier to use in social preference analysis (the next step of the assessment process). </a:t>
            </a:r>
          </a:p>
          <a:p>
            <a:pPr marL="342900" indent="-342900">
              <a:buFont typeface="Arial" pitchFamily="34" charset="0"/>
              <a:buChar char="•"/>
            </a:pPr>
            <a:endParaRPr lang="en-US" baseline="0" dirty="0" smtClean="0"/>
          </a:p>
          <a:p>
            <a:pPr marL="342900" indent="-342900">
              <a:buFont typeface="Arial" pitchFamily="34" charset="0"/>
              <a:buChar char="•"/>
            </a:pPr>
            <a:r>
              <a:rPr lang="en-US" baseline="0" dirty="0" smtClean="0"/>
              <a:t>An important caveat here is that is demo is not intended to be comprehensive and we’re not implying that the ecological structures, conditions, and indicators are the best or only ones.</a:t>
            </a:r>
            <a:endParaRPr lang="en-US" dirty="0"/>
          </a:p>
        </p:txBody>
      </p:sp>
      <p:sp>
        <p:nvSpPr>
          <p:cNvPr id="4" name="Slide Number Placeholder 3"/>
          <p:cNvSpPr>
            <a:spLocks noGrp="1"/>
          </p:cNvSpPr>
          <p:nvPr>
            <p:ph type="sldNum" sz="quarter" idx="10"/>
          </p:nvPr>
        </p:nvSpPr>
        <p:spPr/>
        <p:txBody>
          <a:bodyPr/>
          <a:lstStyle/>
          <a:p>
            <a:fld id="{6B5A4CEA-C4C8-4EE8-BF02-53EDD0B51424}" type="slidenum">
              <a:rPr lang="en-US" smtClean="0"/>
              <a:t>9</a:t>
            </a:fld>
            <a:endParaRPr lang="en-US" dirty="0"/>
          </a:p>
        </p:txBody>
      </p:sp>
    </p:spTree>
    <p:extLst>
      <p:ext uri="{BB962C8B-B14F-4D97-AF65-F5344CB8AC3E}">
        <p14:creationId xmlns:p14="http://schemas.microsoft.com/office/powerpoint/2010/main" val="223994221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Master" Target="../slideMasters/slideMaster3.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 name="Rectangle 28"/>
          <p:cNvSpPr/>
          <p:nvPr userDrawn="1"/>
        </p:nvSpPr>
        <p:spPr>
          <a:xfrm>
            <a:off x="152401" y="137158"/>
            <a:ext cx="15697201" cy="996696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pitchFamily="34" charset="0"/>
            </a:endParaRPr>
          </a:p>
        </p:txBody>
      </p:sp>
      <p:sp>
        <p:nvSpPr>
          <p:cNvPr id="3" name="Subtitle 2"/>
          <p:cNvSpPr>
            <a:spLocks noGrp="1"/>
          </p:cNvSpPr>
          <p:nvPr>
            <p:ph type="subTitle" idx="1"/>
          </p:nvPr>
        </p:nvSpPr>
        <p:spPr>
          <a:xfrm>
            <a:off x="3201347" y="5943600"/>
            <a:ext cx="10401300" cy="1016000"/>
          </a:xfrm>
        </p:spPr>
        <p:txBody>
          <a:bodyPr anchor="ctr">
            <a:normAutofit/>
          </a:bodyPr>
          <a:lstStyle>
            <a:lvl1pPr marL="0" indent="0" algn="ctr">
              <a:buNone/>
              <a:defRPr sz="3300">
                <a:solidFill>
                  <a:srgbClr val="FFFFFF"/>
                </a:solidFill>
                <a:latin typeface="Calibri" pitchFamily="34" charset="0"/>
              </a:defRPr>
            </a:lvl1pPr>
            <a:lvl2pPr marL="783648" indent="0" algn="ctr">
              <a:buNone/>
              <a:defRPr>
                <a:solidFill>
                  <a:schemeClr val="tx1">
                    <a:tint val="75000"/>
                  </a:schemeClr>
                </a:solidFill>
              </a:defRPr>
            </a:lvl2pPr>
            <a:lvl3pPr marL="1567296" indent="0" algn="ctr">
              <a:buNone/>
              <a:defRPr>
                <a:solidFill>
                  <a:schemeClr val="tx1">
                    <a:tint val="75000"/>
                  </a:schemeClr>
                </a:solidFill>
              </a:defRPr>
            </a:lvl3pPr>
            <a:lvl4pPr marL="2350945" indent="0" algn="ctr">
              <a:buNone/>
              <a:defRPr>
                <a:solidFill>
                  <a:schemeClr val="tx1">
                    <a:tint val="75000"/>
                  </a:schemeClr>
                </a:solidFill>
              </a:defRPr>
            </a:lvl4pPr>
            <a:lvl5pPr marL="3134593" indent="0" algn="ctr">
              <a:buNone/>
              <a:defRPr>
                <a:solidFill>
                  <a:schemeClr val="tx1">
                    <a:tint val="75000"/>
                  </a:schemeClr>
                </a:solidFill>
              </a:defRPr>
            </a:lvl5pPr>
            <a:lvl6pPr marL="3918241" indent="0" algn="ctr">
              <a:buNone/>
              <a:defRPr>
                <a:solidFill>
                  <a:schemeClr val="tx1">
                    <a:tint val="75000"/>
                  </a:schemeClr>
                </a:solidFill>
              </a:defRPr>
            </a:lvl6pPr>
            <a:lvl7pPr marL="4701889" indent="0" algn="ctr">
              <a:buNone/>
              <a:defRPr>
                <a:solidFill>
                  <a:schemeClr val="tx1">
                    <a:tint val="75000"/>
                  </a:schemeClr>
                </a:solidFill>
              </a:defRPr>
            </a:lvl7pPr>
            <a:lvl8pPr marL="5485538" indent="0" algn="ctr">
              <a:buNone/>
              <a:defRPr>
                <a:solidFill>
                  <a:schemeClr val="tx1">
                    <a:tint val="75000"/>
                  </a:schemeClr>
                </a:solidFill>
              </a:defRPr>
            </a:lvl8pPr>
            <a:lvl9pPr marL="6269186" indent="0" algn="ctr">
              <a:buNone/>
              <a:defRPr>
                <a:solidFill>
                  <a:schemeClr val="tx1">
                    <a:tint val="75000"/>
                  </a:schemeClr>
                </a:solidFill>
              </a:defRPr>
            </a:lvl9pPr>
          </a:lstStyle>
          <a:p>
            <a:r>
              <a:rPr lang="en-US" dirty="0" smtClean="0"/>
              <a:t>Click to edit Master subtitle style</a:t>
            </a:r>
            <a:endParaRPr lang="en-US" dirty="0"/>
          </a:p>
        </p:txBody>
      </p:sp>
      <p:sp>
        <p:nvSpPr>
          <p:cNvPr id="13" name="Title 12"/>
          <p:cNvSpPr>
            <a:spLocks noGrp="1"/>
          </p:cNvSpPr>
          <p:nvPr>
            <p:ph type="title"/>
          </p:nvPr>
        </p:nvSpPr>
        <p:spPr>
          <a:xfrm>
            <a:off x="2819400" y="2590800"/>
            <a:ext cx="11068050" cy="3048000"/>
          </a:xfrm>
        </p:spPr>
        <p:txBody>
          <a:bodyPr/>
          <a:lstStyle>
            <a:lvl1pPr algn="ctr">
              <a:defRPr sz="7200" cap="none" spc="257" baseline="0">
                <a:solidFill>
                  <a:schemeClr val="tx1"/>
                </a:solidFill>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9" name="Rectangle 8"/>
          <p:cNvSpPr/>
          <p:nvPr userDrawn="1"/>
        </p:nvSpPr>
        <p:spPr>
          <a:xfrm>
            <a:off x="152401" y="10686257"/>
            <a:ext cx="15697201" cy="101367"/>
          </a:xfrm>
          <a:prstGeom prst="rect">
            <a:avLst/>
          </a:prstGeom>
          <a:solidFill>
            <a:srgbClr val="001A57"/>
          </a:solidFill>
          <a:ln w="25400" cap="flat" cmpd="sng" algn="ctr">
            <a:noFill/>
            <a:prstDash val="solid"/>
          </a:ln>
          <a:effectLst/>
        </p:spPr>
        <p:txBody>
          <a:bodyPr lIns="156729" tIns="78365" rIns="156729" bIns="78365" rtlCol="0" anchor="ctr"/>
          <a:lstStyle/>
          <a:p>
            <a:pPr marL="0" marR="0" lvl="0" indent="0" algn="ctr" defTabSz="1567296"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14" name="Group 13"/>
          <p:cNvGrpSpPr/>
          <p:nvPr userDrawn="1"/>
        </p:nvGrpSpPr>
        <p:grpSpPr>
          <a:xfrm>
            <a:off x="400050" y="10368523"/>
            <a:ext cx="2048256" cy="735800"/>
            <a:chOff x="7010400" y="6295425"/>
            <a:chExt cx="1170432" cy="441480"/>
          </a:xfrm>
        </p:grpSpPr>
        <p:sp>
          <p:nvSpPr>
            <p:cNvPr id="15" name="Rectangle 14"/>
            <p:cNvSpPr/>
            <p:nvPr userDrawn="1"/>
          </p:nvSpPr>
          <p:spPr>
            <a:xfrm>
              <a:off x="7010400" y="6295425"/>
              <a:ext cx="1170432" cy="441480"/>
            </a:xfrm>
            <a:prstGeom prst="rect">
              <a:avLst/>
            </a:prstGeom>
            <a:solidFill>
              <a:srgbClr val="001A57"/>
            </a:solidFill>
            <a:ln>
              <a:solidFill>
                <a:srgbClr val="001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1664" y="6325355"/>
              <a:ext cx="1066800" cy="381620"/>
            </a:xfrm>
            <a:prstGeom prst="rect">
              <a:avLst/>
            </a:prstGeom>
            <a:solidFill>
              <a:srgbClr val="001A57"/>
            </a:solidFill>
          </p:spPr>
        </p:pic>
      </p:grpSp>
      <p:sp>
        <p:nvSpPr>
          <p:cNvPr id="18" name="Date Placeholder 3"/>
          <p:cNvSpPr>
            <a:spLocks noGrp="1"/>
          </p:cNvSpPr>
          <p:nvPr>
            <p:ph type="dt" sz="half" idx="10"/>
          </p:nvPr>
        </p:nvSpPr>
        <p:spPr>
          <a:xfrm>
            <a:off x="9067800" y="10368523"/>
            <a:ext cx="6534150" cy="756677"/>
          </a:xfrm>
          <a:prstGeom prst="rect">
            <a:avLst/>
          </a:prstGeom>
          <a:solidFill>
            <a:schemeClr val="bg2"/>
          </a:solidFill>
          <a:ln w="19050">
            <a:solidFill>
              <a:srgbClr val="001A57"/>
            </a:solidFill>
          </a:ln>
        </p:spPr>
        <p:txBody>
          <a:bodyPr/>
          <a:lstStyle>
            <a:lvl1pPr algn="r">
              <a:defRPr sz="1700">
                <a:latin typeface="Calibri" pitchFamily="34" charset="0"/>
              </a:defRPr>
            </a:lvl1pPr>
          </a:lstStyle>
          <a:p>
            <a:pPr>
              <a:defRPr/>
            </a:pPr>
            <a:r>
              <a:rPr lang="en-US" kern="0" dirty="0" smtClean="0">
                <a:solidFill>
                  <a:srgbClr val="001A57"/>
                </a:solidFill>
              </a:rPr>
              <a:t>National Ecosystem Services Partnership</a:t>
            </a:r>
          </a:p>
          <a:p>
            <a:pPr>
              <a:defRPr/>
            </a:pPr>
            <a:r>
              <a:rPr lang="en-US" kern="0" dirty="0" smtClean="0">
                <a:solidFill>
                  <a:srgbClr val="001A57"/>
                </a:solidFill>
              </a:rPr>
              <a:t>Federal Resource Management and Ecosystem Services Project</a:t>
            </a:r>
          </a:p>
        </p:txBody>
      </p:sp>
      <p:sp>
        <p:nvSpPr>
          <p:cNvPr id="22" name="Straight Connector 21"/>
          <p:cNvSpPr>
            <a:spLocks noChangeShapeType="1"/>
          </p:cNvSpPr>
          <p:nvPr userDrawn="1"/>
        </p:nvSpPr>
        <p:spPr bwMode="auto">
          <a:xfrm rot="5400000">
            <a:off x="7997952" y="210313"/>
            <a:ext cx="0" cy="15697201"/>
          </a:xfrm>
          <a:prstGeom prst="line">
            <a:avLst/>
          </a:prstGeom>
          <a:noFill/>
          <a:ln w="57150" cap="flat" cmpd="sng" algn="ctr">
            <a:solidFill>
              <a:schemeClr val="accent1"/>
            </a:solidFill>
            <a:prstDash val="solid"/>
            <a:round/>
            <a:headEnd type="none" w="med" len="med"/>
            <a:tailEnd type="none" w="med" len="med"/>
          </a:ln>
          <a:effectLst/>
        </p:spPr>
        <p:txBody>
          <a:bodyPr vert="horz" wrap="square" lIns="156729" tIns="78365" rIns="156729" bIns="78365" anchor="t" compatLnSpc="1"/>
          <a:lstStyle/>
          <a:p>
            <a:endParaRPr kumimoji="0" lang="en-US" dirty="0"/>
          </a:p>
        </p:txBody>
      </p:sp>
      <p:pic>
        <p:nvPicPr>
          <p:cNvPr id="28" name="Picture 27"/>
          <p:cNvPicPr>
            <a:picLocks noChangeAspect="1"/>
          </p:cNvPicPr>
          <p:nvPr userDrawn="1"/>
        </p:nvPicPr>
        <p:blipFill rotWithShape="1">
          <a:blip r:embed="rId3" cstate="print">
            <a:extLst>
              <a:ext uri="{28A0092B-C50C-407E-A947-70E740481C1C}">
                <a14:useLocalDpi xmlns:a14="http://schemas.microsoft.com/office/drawing/2010/main" val="0"/>
              </a:ext>
            </a:extLst>
          </a:blip>
          <a:srcRect b="347"/>
          <a:stretch/>
        </p:blipFill>
        <p:spPr>
          <a:xfrm>
            <a:off x="152401" y="8092441"/>
            <a:ext cx="3136392" cy="1938528"/>
          </a:xfrm>
          <a:prstGeom prst="rect">
            <a:avLst/>
          </a:prstGeom>
        </p:spPr>
      </p:pic>
      <p:pic>
        <p:nvPicPr>
          <p:cNvPr id="30" name="Picture 29"/>
          <p:cNvPicPr>
            <a:picLocks noChangeAspect="1"/>
          </p:cNvPicPr>
          <p:nvPr userDrawn="1"/>
        </p:nvPicPr>
        <p:blipFill rotWithShape="1">
          <a:blip r:embed="rId4" cstate="print">
            <a:extLst>
              <a:ext uri="{28A0092B-C50C-407E-A947-70E740481C1C}">
                <a14:useLocalDpi xmlns:a14="http://schemas.microsoft.com/office/drawing/2010/main" val="0"/>
              </a:ext>
            </a:extLst>
          </a:blip>
          <a:srcRect b="7084"/>
          <a:stretch/>
        </p:blipFill>
        <p:spPr>
          <a:xfrm>
            <a:off x="9555480" y="8092441"/>
            <a:ext cx="3136392" cy="1938528"/>
          </a:xfrm>
          <a:prstGeom prst="rect">
            <a:avLst/>
          </a:prstGeom>
        </p:spPr>
      </p:pic>
      <p:pic>
        <p:nvPicPr>
          <p:cNvPr id="31" name="Picture 30"/>
          <p:cNvPicPr>
            <a:picLocks noChangeAspect="1"/>
          </p:cNvPicPr>
          <p:nvPr userDrawn="1"/>
        </p:nvPicPr>
        <p:blipFill rotWithShape="1">
          <a:blip r:embed="rId5" cstate="print">
            <a:extLst>
              <a:ext uri="{28A0092B-C50C-407E-A947-70E740481C1C}">
                <a14:useLocalDpi xmlns:a14="http://schemas.microsoft.com/office/drawing/2010/main" val="0"/>
              </a:ext>
            </a:extLst>
          </a:blip>
          <a:srcRect b="6643"/>
          <a:stretch/>
        </p:blipFill>
        <p:spPr>
          <a:xfrm>
            <a:off x="3288793" y="8092441"/>
            <a:ext cx="3136392" cy="1938528"/>
          </a:xfrm>
          <a:prstGeom prst="rect">
            <a:avLst/>
          </a:prstGeom>
        </p:spPr>
      </p:pic>
      <p:pic>
        <p:nvPicPr>
          <p:cNvPr id="32" name="Picture 31"/>
          <p:cNvPicPr>
            <a:picLocks noChangeAspect="1"/>
          </p:cNvPicPr>
          <p:nvPr userDrawn="1"/>
        </p:nvPicPr>
        <p:blipFill rotWithShape="1">
          <a:blip r:embed="rId6" cstate="print">
            <a:extLst>
              <a:ext uri="{28A0092B-C50C-407E-A947-70E740481C1C}">
                <a14:useLocalDpi xmlns:a14="http://schemas.microsoft.com/office/drawing/2010/main" val="0"/>
              </a:ext>
            </a:extLst>
          </a:blip>
          <a:srcRect b="7826"/>
          <a:stretch/>
        </p:blipFill>
        <p:spPr>
          <a:xfrm>
            <a:off x="12694920" y="8094236"/>
            <a:ext cx="3154680" cy="1938528"/>
          </a:xfrm>
          <a:prstGeom prst="rect">
            <a:avLst/>
          </a:prstGeom>
        </p:spPr>
      </p:pic>
      <p:pic>
        <p:nvPicPr>
          <p:cNvPr id="33" name="Picture 3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6428231" y="8092440"/>
            <a:ext cx="3136392" cy="1934463"/>
          </a:xfrm>
          <a:prstGeom prst="rect">
            <a:avLst/>
          </a:prstGeom>
        </p:spPr>
      </p:pic>
      <p:sp>
        <p:nvSpPr>
          <p:cNvPr id="34" name="Rectangle 33"/>
          <p:cNvSpPr/>
          <p:nvPr userDrawn="1"/>
        </p:nvSpPr>
        <p:spPr>
          <a:xfrm>
            <a:off x="165355" y="10018188"/>
            <a:ext cx="15697201" cy="101367"/>
          </a:xfrm>
          <a:prstGeom prst="rect">
            <a:avLst/>
          </a:prstGeom>
          <a:solidFill>
            <a:srgbClr val="001A57"/>
          </a:solidFill>
          <a:ln w="25400" cap="flat" cmpd="sng" algn="ctr">
            <a:noFill/>
            <a:prstDash val="solid"/>
          </a:ln>
          <a:effectLst/>
        </p:spPr>
        <p:txBody>
          <a:bodyPr lIns="156729" tIns="78365" rIns="156729" bIns="78365" rtlCol="0" anchor="ctr"/>
          <a:lstStyle/>
          <a:p>
            <a:pPr marL="0" marR="0" lvl="0" indent="0" algn="ctr" defTabSz="1567296"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srgbClr val="FFFFFF"/>
              </a:solidFill>
              <a:effectLst/>
              <a:uLnTx/>
              <a:uFillTx/>
              <a:latin typeface="Calibri"/>
              <a:ea typeface="+mn-ea"/>
              <a:cs typeface="+mn-cs"/>
            </a:endParaRPr>
          </a:p>
        </p:txBody>
      </p:sp>
      <p:sp>
        <p:nvSpPr>
          <p:cNvPr id="35" name="Rectangle 34"/>
          <p:cNvSpPr/>
          <p:nvPr userDrawn="1"/>
        </p:nvSpPr>
        <p:spPr>
          <a:xfrm>
            <a:off x="152401" y="142377"/>
            <a:ext cx="15697201" cy="314823"/>
          </a:xfrm>
          <a:prstGeom prst="rect">
            <a:avLst/>
          </a:prstGeom>
          <a:solidFill>
            <a:srgbClr val="001A57"/>
          </a:solidFill>
          <a:ln w="25400" cap="flat" cmpd="sng" algn="ctr">
            <a:noFill/>
            <a:prstDash val="solid"/>
          </a:ln>
          <a:effectLst/>
        </p:spPr>
        <p:txBody>
          <a:bodyPr lIns="156729" tIns="78365" rIns="156729" bIns="78365" rtlCol="0" anchor="ctr"/>
          <a:lstStyle/>
          <a:p>
            <a:pPr marL="0" marR="0" lvl="0" indent="0" algn="ctr" defTabSz="1567296"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srgbClr val="FFFFFF"/>
              </a:solidFill>
              <a:effectLst/>
              <a:uLnTx/>
              <a:uFillTx/>
              <a:latin typeface="Calibri"/>
              <a:ea typeface="+mn-ea"/>
              <a:cs typeface="+mn-cs"/>
            </a:endParaRPr>
          </a:p>
        </p:txBody>
      </p:sp>
      <p:pic>
        <p:nvPicPr>
          <p:cNvPr id="19" name="Picture 18"/>
          <p:cNvPicPr>
            <a:picLocks noChangeAspect="1"/>
          </p:cNvPicPr>
          <p:nvPr userDrawn="1"/>
        </p:nvPicPr>
        <p:blipFill rotWithShape="1">
          <a:blip r:embed="rId8" cstate="print">
            <a:extLst>
              <a:ext uri="{28A0092B-C50C-407E-A947-70E740481C1C}">
                <a14:useLocalDpi xmlns:a14="http://schemas.microsoft.com/office/drawing/2010/main" val="0"/>
              </a:ext>
            </a:extLst>
          </a:blip>
          <a:srcRect b="17502"/>
          <a:stretch/>
        </p:blipFill>
        <p:spPr>
          <a:xfrm>
            <a:off x="3291839" y="457201"/>
            <a:ext cx="3136392" cy="1938528"/>
          </a:xfrm>
          <a:prstGeom prst="rect">
            <a:avLst/>
          </a:prstGeom>
        </p:spPr>
      </p:pic>
      <p:pic>
        <p:nvPicPr>
          <p:cNvPr id="20" name="Picture 19"/>
          <p:cNvPicPr>
            <a:picLocks noChangeAspect="1"/>
          </p:cNvPicPr>
          <p:nvPr userDrawn="1"/>
        </p:nvPicPr>
        <p:blipFill rotWithShape="1">
          <a:blip r:embed="rId9" cstate="print">
            <a:extLst>
              <a:ext uri="{28A0092B-C50C-407E-A947-70E740481C1C}">
                <a14:useLocalDpi xmlns:a14="http://schemas.microsoft.com/office/drawing/2010/main" val="0"/>
              </a:ext>
            </a:extLst>
          </a:blip>
          <a:srcRect t="8794" b="8794"/>
          <a:stretch/>
        </p:blipFill>
        <p:spPr>
          <a:xfrm>
            <a:off x="6428231" y="457201"/>
            <a:ext cx="3136392" cy="1938528"/>
          </a:xfrm>
          <a:prstGeom prst="rect">
            <a:avLst/>
          </a:prstGeom>
        </p:spPr>
      </p:pic>
      <p:pic>
        <p:nvPicPr>
          <p:cNvPr id="21" name="Picture 20"/>
          <p:cNvPicPr>
            <a:picLocks noChangeAspect="1"/>
          </p:cNvPicPr>
          <p:nvPr userDrawn="1"/>
        </p:nvPicPr>
        <p:blipFill rotWithShape="1">
          <a:blip r:embed="rId10" cstate="print">
            <a:extLst>
              <a:ext uri="{28A0092B-C50C-407E-A947-70E740481C1C}">
                <a14:useLocalDpi xmlns:a14="http://schemas.microsoft.com/office/drawing/2010/main" val="0"/>
              </a:ext>
            </a:extLst>
          </a:blip>
          <a:srcRect b="6357"/>
          <a:stretch/>
        </p:blipFill>
        <p:spPr>
          <a:xfrm>
            <a:off x="152401" y="457201"/>
            <a:ext cx="3136392" cy="1938528"/>
          </a:xfrm>
          <a:prstGeom prst="rect">
            <a:avLst/>
          </a:prstGeom>
        </p:spPr>
      </p:pic>
      <p:pic>
        <p:nvPicPr>
          <p:cNvPr id="23" name="Picture 22"/>
          <p:cNvPicPr>
            <a:picLocks noChangeAspect="1"/>
          </p:cNvPicPr>
          <p:nvPr userDrawn="1"/>
        </p:nvPicPr>
        <p:blipFill rotWithShape="1">
          <a:blip r:embed="rId11" cstate="print">
            <a:extLst>
              <a:ext uri="{28A0092B-C50C-407E-A947-70E740481C1C}">
                <a14:useLocalDpi xmlns:a14="http://schemas.microsoft.com/office/drawing/2010/main" val="0"/>
              </a:ext>
            </a:extLst>
          </a:blip>
          <a:srcRect b="6928"/>
          <a:stretch/>
        </p:blipFill>
        <p:spPr>
          <a:xfrm>
            <a:off x="12691871" y="457201"/>
            <a:ext cx="3154680" cy="1938528"/>
          </a:xfrm>
          <a:prstGeom prst="rect">
            <a:avLst/>
          </a:prstGeom>
        </p:spPr>
      </p:pic>
      <p:pic>
        <p:nvPicPr>
          <p:cNvPr id="24" name="Picture 23"/>
          <p:cNvPicPr>
            <a:picLocks noChangeAspect="1"/>
          </p:cNvPicPr>
          <p:nvPr userDrawn="1"/>
        </p:nvPicPr>
        <p:blipFill rotWithShape="1">
          <a:blip r:embed="rId12" cstate="print">
            <a:extLst>
              <a:ext uri="{28A0092B-C50C-407E-A947-70E740481C1C}">
                <a14:useLocalDpi xmlns:a14="http://schemas.microsoft.com/office/drawing/2010/main" val="0"/>
              </a:ext>
            </a:extLst>
          </a:blip>
          <a:srcRect b="5945"/>
          <a:stretch/>
        </p:blipFill>
        <p:spPr>
          <a:xfrm>
            <a:off x="9555480" y="457201"/>
            <a:ext cx="3136392" cy="1938528"/>
          </a:xfrm>
          <a:prstGeom prst="rect">
            <a:avLst/>
          </a:prstGeom>
        </p:spPr>
      </p:pic>
      <p:sp>
        <p:nvSpPr>
          <p:cNvPr id="25" name="Straight Connector 24"/>
          <p:cNvSpPr>
            <a:spLocks noChangeShapeType="1"/>
          </p:cNvSpPr>
          <p:nvPr userDrawn="1"/>
        </p:nvSpPr>
        <p:spPr bwMode="auto">
          <a:xfrm rot="5400000">
            <a:off x="7997952" y="-5422392"/>
            <a:ext cx="0" cy="15697201"/>
          </a:xfrm>
          <a:prstGeom prst="line">
            <a:avLst/>
          </a:prstGeom>
          <a:noFill/>
          <a:ln w="57150" cap="flat" cmpd="sng" algn="ctr">
            <a:solidFill>
              <a:schemeClr val="accent1"/>
            </a:solidFill>
            <a:prstDash val="solid"/>
            <a:round/>
            <a:headEnd type="none" w="med" len="med"/>
            <a:tailEnd type="none" w="med" len="med"/>
          </a:ln>
          <a:effectLst/>
        </p:spPr>
        <p:txBody>
          <a:bodyPr vert="horz" wrap="square" lIns="156729" tIns="78365" rIns="156729" bIns="78365"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9" name="Rectangle 28"/>
          <p:cNvSpPr/>
          <p:nvPr userDrawn="1"/>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pitchFamily="34" charset="0"/>
            </a:endParaRPr>
          </a:p>
        </p:txBody>
      </p:sp>
      <p:sp>
        <p:nvSpPr>
          <p:cNvPr id="23" name="Rectangle 22"/>
          <p:cNvSpPr/>
          <p:nvPr userDrawn="1"/>
        </p:nvSpPr>
        <p:spPr>
          <a:xfrm rot="10800000">
            <a:off x="266702" y="137157"/>
            <a:ext cx="128016" cy="11155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12" name="Title 11"/>
          <p:cNvSpPr>
            <a:spLocks noGrp="1"/>
          </p:cNvSpPr>
          <p:nvPr>
            <p:ph type="title"/>
          </p:nvPr>
        </p:nvSpPr>
        <p:spPr>
          <a:xfrm>
            <a:off x="661422" y="331087"/>
            <a:ext cx="15188178" cy="1269113"/>
          </a:xfrm>
          <a:solidFill>
            <a:schemeClr val="accent1"/>
          </a:solidFill>
        </p:spPr>
        <p:txBody>
          <a:bodyPr/>
          <a:lstStyle>
            <a:lvl1pPr algn="l">
              <a:defRPr sz="6900" cap="none" spc="257" baseline="0">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2" name="Rectangle 1"/>
          <p:cNvSpPr/>
          <p:nvPr userDrawn="1"/>
        </p:nvSpPr>
        <p:spPr>
          <a:xfrm>
            <a:off x="394720" y="329183"/>
            <a:ext cx="266702" cy="1271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28" name="Content Placeholder 2"/>
          <p:cNvSpPr>
            <a:spLocks noGrp="1"/>
          </p:cNvSpPr>
          <p:nvPr>
            <p:ph idx="1"/>
          </p:nvPr>
        </p:nvSpPr>
        <p:spPr>
          <a:xfrm>
            <a:off x="661424" y="1981200"/>
            <a:ext cx="15035778" cy="8915400"/>
          </a:xfrm>
          <a:prstGeom prst="rect">
            <a:avLst/>
          </a:prstGeom>
        </p:spPr>
        <p:txBody>
          <a:bodyPr/>
          <a:lstStyle>
            <a:lvl1pPr marL="587736" indent="-587736">
              <a:buFont typeface="Wingdings" pitchFamily="2" charset="2"/>
              <a:buChar char="§"/>
              <a:defRPr sz="4100">
                <a:solidFill>
                  <a:srgbClr val="001A57"/>
                </a:solidFill>
                <a:latin typeface="Calibri" pitchFamily="34" charset="0"/>
              </a:defRPr>
            </a:lvl1pPr>
            <a:lvl2pPr marL="1273428" indent="-489781">
              <a:buFont typeface="Wingdings" pitchFamily="2" charset="2"/>
              <a:buChar char="§"/>
              <a:defRPr>
                <a:solidFill>
                  <a:srgbClr val="001A57"/>
                </a:solidFill>
                <a:latin typeface="Calibri" pitchFamily="34" charset="0"/>
              </a:defRPr>
            </a:lvl2pPr>
            <a:lvl3pPr marL="1959121" indent="-391823">
              <a:buFont typeface="Wingdings" pitchFamily="2" charset="2"/>
              <a:buChar char="§"/>
              <a:defRPr>
                <a:solidFill>
                  <a:srgbClr val="001A57"/>
                </a:solidFill>
                <a:latin typeface="Calibri" pitchFamily="34" charset="0"/>
              </a:defRPr>
            </a:lvl3pPr>
            <a:lvl4pPr marL="2742770" indent="-391823">
              <a:buFont typeface="Wingdings" pitchFamily="2" charset="2"/>
              <a:buChar char="§"/>
              <a:defRPr>
                <a:solidFill>
                  <a:srgbClr val="001A57"/>
                </a:solidFill>
                <a:latin typeface="Calibri" pitchFamily="34" charset="0"/>
              </a:defRPr>
            </a:lvl4pPr>
            <a:lvl5pPr marL="3526418" indent="-391823">
              <a:buFont typeface="Wingdings" pitchFamily="2" charset="2"/>
              <a:buChar char="§"/>
              <a:defRPr>
                <a:solidFill>
                  <a:srgbClr val="001A57"/>
                </a:solidFill>
                <a:latin typeface="Calibri" pitchFamily="34" charset="0"/>
              </a:defRPr>
            </a:lvl5pPr>
          </a:lstStyle>
          <a:p>
            <a:pPr marL="587736" marR="0" lvl="0" indent="-587736"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Click to edit Master text styles</a:t>
            </a:r>
          </a:p>
          <a:p>
            <a:pPr marL="1273428" marR="0" lvl="1" indent="-489781"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Second level</a:t>
            </a:r>
          </a:p>
          <a:p>
            <a:pPr marL="1959121" marR="0" lvl="2" indent="-391823"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Third level</a:t>
            </a:r>
          </a:p>
          <a:p>
            <a:pPr marL="2742770" marR="0" lvl="3" indent="-391823"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Fourth level</a:t>
            </a:r>
          </a:p>
          <a:p>
            <a:pPr marL="3526418" marR="0" lvl="4" indent="-391823"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Fifth level</a:t>
            </a:r>
          </a:p>
        </p:txBody>
      </p:sp>
      <p:sp>
        <p:nvSpPr>
          <p:cNvPr id="20" name="Rectangle 19"/>
          <p:cNvSpPr/>
          <p:nvPr userDrawn="1"/>
        </p:nvSpPr>
        <p:spPr>
          <a:xfrm rot="10800000">
            <a:off x="152401" y="11082529"/>
            <a:ext cx="15697201" cy="80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17" name="Straight Connector 16"/>
          <p:cNvSpPr>
            <a:spLocks noChangeShapeType="1"/>
          </p:cNvSpPr>
          <p:nvPr userDrawn="1"/>
        </p:nvSpPr>
        <p:spPr bwMode="auto">
          <a:xfrm rot="10800000">
            <a:off x="528070" y="137158"/>
            <a:ext cx="0" cy="11155680"/>
          </a:xfrm>
          <a:prstGeom prst="line">
            <a:avLst/>
          </a:prstGeom>
          <a:noFill/>
          <a:ln w="57150" cap="flat" cmpd="sng" algn="ctr">
            <a:solidFill>
              <a:schemeClr val="accent1">
                <a:alpha val="73000"/>
              </a:schemeClr>
            </a:solidFill>
            <a:prstDash val="solid"/>
            <a:round/>
            <a:headEnd type="none" w="med" len="med"/>
            <a:tailEnd type="none" w="med" len="med"/>
          </a:ln>
          <a:effectLst/>
        </p:spPr>
        <p:txBody>
          <a:bodyPr vert="horz" wrap="square" lIns="156729" tIns="78365" rIns="156729" bIns="78365" anchor="t" compatLnSpc="1"/>
          <a:lstStyle/>
          <a:p>
            <a:endParaRPr kumimoji="0" lang="en-US" dirty="0"/>
          </a:p>
        </p:txBody>
      </p:sp>
    </p:spTree>
    <p:extLst>
      <p:ext uri="{BB962C8B-B14F-4D97-AF65-F5344CB8AC3E}">
        <p14:creationId xmlns:p14="http://schemas.microsoft.com/office/powerpoint/2010/main" val="3650162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15" name="Rectangle 14"/>
          <p:cNvSpPr/>
          <p:nvPr userDrawn="1"/>
        </p:nvSpPr>
        <p:spPr>
          <a:xfrm>
            <a:off x="152401" y="137158"/>
            <a:ext cx="15697201" cy="996696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pitchFamily="34" charset="0"/>
            </a:endParaRPr>
          </a:p>
        </p:txBody>
      </p:sp>
      <p:sp>
        <p:nvSpPr>
          <p:cNvPr id="23" name="Rectangle 22"/>
          <p:cNvSpPr/>
          <p:nvPr userDrawn="1"/>
        </p:nvSpPr>
        <p:spPr>
          <a:xfrm rot="10800000">
            <a:off x="266700" y="137155"/>
            <a:ext cx="128020" cy="99669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12" name="Title 11"/>
          <p:cNvSpPr>
            <a:spLocks noGrp="1"/>
          </p:cNvSpPr>
          <p:nvPr>
            <p:ph type="title"/>
          </p:nvPr>
        </p:nvSpPr>
        <p:spPr>
          <a:xfrm>
            <a:off x="661422" y="331087"/>
            <a:ext cx="15188178" cy="1269113"/>
          </a:xfrm>
          <a:solidFill>
            <a:schemeClr val="accent1"/>
          </a:solidFill>
        </p:spPr>
        <p:txBody>
          <a:bodyPr/>
          <a:lstStyle>
            <a:lvl1pPr algn="l">
              <a:defRPr sz="6900" cap="none" spc="257" baseline="0">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2" name="Rectangle 1"/>
          <p:cNvSpPr/>
          <p:nvPr userDrawn="1"/>
        </p:nvSpPr>
        <p:spPr>
          <a:xfrm>
            <a:off x="394720" y="329183"/>
            <a:ext cx="266702" cy="1271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28" name="Content Placeholder 2"/>
          <p:cNvSpPr>
            <a:spLocks noGrp="1"/>
          </p:cNvSpPr>
          <p:nvPr>
            <p:ph idx="1"/>
          </p:nvPr>
        </p:nvSpPr>
        <p:spPr>
          <a:xfrm>
            <a:off x="661424" y="1981200"/>
            <a:ext cx="15035778" cy="8915400"/>
          </a:xfrm>
          <a:prstGeom prst="rect">
            <a:avLst/>
          </a:prstGeom>
        </p:spPr>
        <p:txBody>
          <a:bodyPr/>
          <a:lstStyle>
            <a:lvl1pPr marL="587736" indent="-587736">
              <a:buFont typeface="Wingdings" pitchFamily="2" charset="2"/>
              <a:buChar char="§"/>
              <a:defRPr sz="4100">
                <a:solidFill>
                  <a:srgbClr val="001A57"/>
                </a:solidFill>
                <a:latin typeface="Calibri" pitchFamily="34" charset="0"/>
              </a:defRPr>
            </a:lvl1pPr>
            <a:lvl2pPr marL="1273428" indent="-489781">
              <a:buFont typeface="Wingdings" pitchFamily="2" charset="2"/>
              <a:buChar char="§"/>
              <a:defRPr>
                <a:solidFill>
                  <a:srgbClr val="001A57"/>
                </a:solidFill>
                <a:latin typeface="Calibri" pitchFamily="34" charset="0"/>
              </a:defRPr>
            </a:lvl2pPr>
            <a:lvl3pPr marL="1959121" indent="-391823">
              <a:buFont typeface="Wingdings" pitchFamily="2" charset="2"/>
              <a:buChar char="§"/>
              <a:defRPr>
                <a:solidFill>
                  <a:srgbClr val="001A57"/>
                </a:solidFill>
                <a:latin typeface="Calibri" pitchFamily="34" charset="0"/>
              </a:defRPr>
            </a:lvl3pPr>
            <a:lvl4pPr marL="2742770" indent="-391823">
              <a:buFont typeface="Wingdings" pitchFamily="2" charset="2"/>
              <a:buChar char="§"/>
              <a:defRPr>
                <a:solidFill>
                  <a:srgbClr val="001A57"/>
                </a:solidFill>
                <a:latin typeface="Calibri" pitchFamily="34" charset="0"/>
              </a:defRPr>
            </a:lvl4pPr>
            <a:lvl5pPr marL="3526418" indent="-391823">
              <a:buFont typeface="Wingdings" pitchFamily="2" charset="2"/>
              <a:buChar char="§"/>
              <a:defRPr>
                <a:solidFill>
                  <a:srgbClr val="001A57"/>
                </a:solidFill>
                <a:latin typeface="Calibri" pitchFamily="34" charset="0"/>
              </a:defRPr>
            </a:lvl5pPr>
          </a:lstStyle>
          <a:p>
            <a:pPr marL="587736" marR="0" lvl="0" indent="-587736"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Click to edit Master text styles</a:t>
            </a:r>
          </a:p>
          <a:p>
            <a:pPr marL="1273428" marR="0" lvl="1" indent="-489781"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Second level</a:t>
            </a:r>
          </a:p>
          <a:p>
            <a:pPr marL="1959121" marR="0" lvl="2" indent="-391823"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Third level</a:t>
            </a:r>
          </a:p>
          <a:p>
            <a:pPr marL="2742770" marR="0" lvl="3" indent="-391823"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Fourth level</a:t>
            </a:r>
          </a:p>
          <a:p>
            <a:pPr marL="3526418" marR="0" lvl="4" indent="-391823" defTabSz="1567296" eaLnBrk="1" fontAlgn="auto" latinLnBrk="0" hangingPunct="1">
              <a:lnSpc>
                <a:spcPct val="100000"/>
              </a:lnSpc>
              <a:spcBef>
                <a:spcPts val="0"/>
              </a:spcBef>
              <a:spcAft>
                <a:spcPts val="0"/>
              </a:spcAft>
              <a:buClrTx/>
              <a:buSzTx/>
              <a:buFont typeface="Wingdings" pitchFamily="2" charset="2"/>
              <a:buChar char="§"/>
              <a:tabLst/>
              <a:defRPr/>
            </a:pPr>
            <a:r>
              <a:rPr kumimoji="0" lang="en-US" sz="3100" b="0" i="0" u="none" strike="noStrike" kern="0" cap="none" spc="0" normalizeH="0" baseline="0" noProof="0" dirty="0" smtClean="0">
                <a:ln>
                  <a:noFill/>
                </a:ln>
                <a:solidFill>
                  <a:srgbClr val="001A57"/>
                </a:solidFill>
                <a:effectLst/>
                <a:uLnTx/>
                <a:uFillTx/>
              </a:rPr>
              <a:t>Fifth level</a:t>
            </a:r>
          </a:p>
        </p:txBody>
      </p:sp>
      <p:sp>
        <p:nvSpPr>
          <p:cNvPr id="17" name="Straight Connector 16"/>
          <p:cNvSpPr>
            <a:spLocks noChangeShapeType="1"/>
          </p:cNvSpPr>
          <p:nvPr userDrawn="1"/>
        </p:nvSpPr>
        <p:spPr bwMode="auto">
          <a:xfrm rot="10800000" flipH="1">
            <a:off x="517667" y="137159"/>
            <a:ext cx="10404" cy="9966958"/>
          </a:xfrm>
          <a:prstGeom prst="line">
            <a:avLst/>
          </a:prstGeom>
          <a:noFill/>
          <a:ln w="57150" cap="flat" cmpd="sng" algn="ctr">
            <a:solidFill>
              <a:schemeClr val="accent1">
                <a:alpha val="73000"/>
              </a:schemeClr>
            </a:solidFill>
            <a:prstDash val="solid"/>
            <a:round/>
            <a:headEnd type="none" w="med" len="med"/>
            <a:tailEnd type="none" w="med" len="med"/>
          </a:ln>
          <a:effectLst/>
        </p:spPr>
        <p:txBody>
          <a:bodyPr vert="horz" wrap="square" lIns="156729" tIns="78365" rIns="156729" bIns="78365" anchor="t" compatLnSpc="1"/>
          <a:lstStyle/>
          <a:p>
            <a:endParaRPr kumimoji="0" lang="en-US" dirty="0"/>
          </a:p>
        </p:txBody>
      </p:sp>
      <p:sp>
        <p:nvSpPr>
          <p:cNvPr id="9" name="Rectangle 8"/>
          <p:cNvSpPr/>
          <p:nvPr userDrawn="1"/>
        </p:nvSpPr>
        <p:spPr>
          <a:xfrm>
            <a:off x="152401" y="10686257"/>
            <a:ext cx="15697201" cy="101367"/>
          </a:xfrm>
          <a:prstGeom prst="rect">
            <a:avLst/>
          </a:prstGeom>
          <a:solidFill>
            <a:srgbClr val="001A57"/>
          </a:solidFill>
          <a:ln w="25400" cap="flat" cmpd="sng" algn="ctr">
            <a:noFill/>
            <a:prstDash val="solid"/>
          </a:ln>
          <a:effectLst/>
        </p:spPr>
        <p:txBody>
          <a:bodyPr lIns="156729" tIns="78365" rIns="156729" bIns="78365" rtlCol="0" anchor="ctr"/>
          <a:lstStyle/>
          <a:p>
            <a:pPr marL="0" marR="0" lvl="0" indent="0" algn="ctr" defTabSz="1567296"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10" name="Group 9"/>
          <p:cNvGrpSpPr/>
          <p:nvPr userDrawn="1"/>
        </p:nvGrpSpPr>
        <p:grpSpPr>
          <a:xfrm>
            <a:off x="400050" y="10368523"/>
            <a:ext cx="2048256" cy="735800"/>
            <a:chOff x="7010400" y="6295425"/>
            <a:chExt cx="1170432" cy="441480"/>
          </a:xfrm>
        </p:grpSpPr>
        <p:sp>
          <p:nvSpPr>
            <p:cNvPr id="11" name="Rectangle 10"/>
            <p:cNvSpPr/>
            <p:nvPr userDrawn="1"/>
          </p:nvSpPr>
          <p:spPr>
            <a:xfrm>
              <a:off x="7010400" y="6295425"/>
              <a:ext cx="1170432" cy="441480"/>
            </a:xfrm>
            <a:prstGeom prst="rect">
              <a:avLst/>
            </a:prstGeom>
            <a:solidFill>
              <a:srgbClr val="001A57"/>
            </a:solidFill>
            <a:ln>
              <a:solidFill>
                <a:srgbClr val="001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71664" y="6325355"/>
              <a:ext cx="1066800" cy="381620"/>
            </a:xfrm>
            <a:prstGeom prst="rect">
              <a:avLst/>
            </a:prstGeom>
            <a:solidFill>
              <a:srgbClr val="001A57"/>
            </a:solidFill>
          </p:spPr>
        </p:pic>
      </p:grpSp>
      <p:sp>
        <p:nvSpPr>
          <p:cNvPr id="14" name="Date Placeholder 3"/>
          <p:cNvSpPr>
            <a:spLocks noGrp="1"/>
          </p:cNvSpPr>
          <p:nvPr>
            <p:ph type="dt" sz="half" idx="10"/>
          </p:nvPr>
        </p:nvSpPr>
        <p:spPr>
          <a:xfrm>
            <a:off x="9067800" y="10368523"/>
            <a:ext cx="6534150" cy="756677"/>
          </a:xfrm>
          <a:prstGeom prst="rect">
            <a:avLst/>
          </a:prstGeom>
          <a:solidFill>
            <a:schemeClr val="bg2"/>
          </a:solidFill>
          <a:ln w="19050">
            <a:solidFill>
              <a:srgbClr val="001A57"/>
            </a:solidFill>
          </a:ln>
        </p:spPr>
        <p:txBody>
          <a:bodyPr/>
          <a:lstStyle>
            <a:lvl1pPr algn="r">
              <a:defRPr sz="1700">
                <a:latin typeface="Calibri" pitchFamily="34" charset="0"/>
              </a:defRPr>
            </a:lvl1pPr>
          </a:lstStyle>
          <a:p>
            <a:pPr>
              <a:defRPr/>
            </a:pPr>
            <a:r>
              <a:rPr lang="en-US" kern="0" dirty="0" smtClean="0">
                <a:solidFill>
                  <a:srgbClr val="001A57"/>
                </a:solidFill>
              </a:rPr>
              <a:t>National Ecosystem Services Partnership</a:t>
            </a:r>
          </a:p>
          <a:p>
            <a:pPr>
              <a:defRPr/>
            </a:pPr>
            <a:r>
              <a:rPr lang="en-US" kern="0" dirty="0" smtClean="0">
                <a:solidFill>
                  <a:srgbClr val="001A57"/>
                </a:solidFill>
              </a:rPr>
              <a:t>Federal Resource Management and Ecosystem Services Project</a:t>
            </a:r>
          </a:p>
        </p:txBody>
      </p:sp>
    </p:spTree>
    <p:extLst>
      <p:ext uri="{BB962C8B-B14F-4D97-AF65-F5344CB8AC3E}">
        <p14:creationId xmlns:p14="http://schemas.microsoft.com/office/powerpoint/2010/main" val="345056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29" name="Rectangle 28"/>
          <p:cNvSpPr/>
          <p:nvPr userDrawn="1"/>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pitchFamily="34" charset="0"/>
            </a:endParaRPr>
          </a:p>
        </p:txBody>
      </p:sp>
    </p:spTree>
    <p:extLst>
      <p:ext uri="{BB962C8B-B14F-4D97-AF65-F5344CB8AC3E}">
        <p14:creationId xmlns:p14="http://schemas.microsoft.com/office/powerpoint/2010/main" val="202383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4" name="Rectangle 23"/>
          <p:cNvSpPr/>
          <p:nvPr userDrawn="1"/>
        </p:nvSpPr>
        <p:spPr>
          <a:xfrm>
            <a:off x="266700" y="253997"/>
            <a:ext cx="15468600" cy="109270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rtlCol="0" anchor="ctr"/>
          <a:lstStyle/>
          <a:p>
            <a:pPr algn="ctr"/>
            <a:endParaRPr lang="en-US" dirty="0"/>
          </a:p>
        </p:txBody>
      </p:sp>
      <p:sp>
        <p:nvSpPr>
          <p:cNvPr id="12" name="Title 11"/>
          <p:cNvSpPr>
            <a:spLocks noGrp="1"/>
          </p:cNvSpPr>
          <p:nvPr>
            <p:ph type="title"/>
          </p:nvPr>
        </p:nvSpPr>
        <p:spPr>
          <a:xfrm>
            <a:off x="266703" y="8001000"/>
            <a:ext cx="15468598" cy="2743200"/>
          </a:xfrm>
          <a:solidFill>
            <a:schemeClr val="accent1"/>
          </a:solidFill>
        </p:spPr>
        <p:txBody>
          <a:bodyPr/>
          <a:lstStyle>
            <a:lvl1pPr algn="r">
              <a:defRPr sz="7200" cap="none" spc="257" baseline="0">
                <a:latin typeface="Verdana" pitchFamily="34" charset="0"/>
                <a:ea typeface="Verdana" pitchFamily="34" charset="0"/>
                <a:cs typeface="Verdana" pitchFamily="34" charset="0"/>
              </a:defRPr>
            </a:lvl1pPr>
          </a:lstStyle>
          <a:p>
            <a:r>
              <a:rPr lang="en-US" dirty="0" smtClean="0"/>
              <a:t>Click to edit Master title style</a:t>
            </a:r>
            <a:endParaRPr lang="en-US" dirty="0"/>
          </a:p>
        </p:txBody>
      </p:sp>
      <p:sp>
        <p:nvSpPr>
          <p:cNvPr id="25" name="Rectangle 24"/>
          <p:cNvSpPr/>
          <p:nvPr userDrawn="1"/>
        </p:nvSpPr>
        <p:spPr>
          <a:xfrm rot="10800000">
            <a:off x="15607284" y="253997"/>
            <a:ext cx="128016" cy="11155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27" name="Rectangle 26"/>
          <p:cNvSpPr/>
          <p:nvPr userDrawn="1"/>
        </p:nvSpPr>
        <p:spPr>
          <a:xfrm rot="10800000">
            <a:off x="152401" y="11082529"/>
            <a:ext cx="15697201" cy="80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28" name="Straight Connector 27"/>
          <p:cNvSpPr>
            <a:spLocks noChangeShapeType="1"/>
          </p:cNvSpPr>
          <p:nvPr userDrawn="1"/>
        </p:nvSpPr>
        <p:spPr bwMode="auto">
          <a:xfrm rot="10800000">
            <a:off x="15392400" y="253997"/>
            <a:ext cx="0" cy="11155680"/>
          </a:xfrm>
          <a:prstGeom prst="line">
            <a:avLst/>
          </a:prstGeom>
          <a:noFill/>
          <a:ln w="57150" cap="flat" cmpd="sng" algn="ctr">
            <a:solidFill>
              <a:schemeClr val="accent1">
                <a:alpha val="73000"/>
              </a:schemeClr>
            </a:solidFill>
            <a:prstDash val="solid"/>
            <a:round/>
            <a:headEnd type="none" w="med" len="med"/>
            <a:tailEnd type="none" w="med" len="med"/>
          </a:ln>
          <a:effectLst/>
        </p:spPr>
        <p:txBody>
          <a:bodyPr vert="horz" wrap="square" lIns="156729" tIns="78365" rIns="156729" bIns="78365"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marL="0" marR="0" lvl="0" indent="0" algn="ctr" defTabSz="91430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pitchFamily="34" charset="0"/>
            </a:endParaRPr>
          </a:p>
        </p:txBody>
      </p:sp>
      <p:sp>
        <p:nvSpPr>
          <p:cNvPr id="7" name="Rectangle 6"/>
          <p:cNvSpPr/>
          <p:nvPr userDrawn="1"/>
        </p:nvSpPr>
        <p:spPr>
          <a:xfrm>
            <a:off x="152401" y="411480"/>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marL="0" marR="0" lvl="0" indent="0" algn="ctr" defTabSz="1567296"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srgbClr val="FFFFFF"/>
              </a:solidFill>
              <a:effectLst/>
              <a:uLnTx/>
              <a:uFillTx/>
              <a:latin typeface="Calibri"/>
              <a:ea typeface="+mn-ea"/>
              <a:cs typeface="+mn-cs"/>
            </a:endParaRPr>
          </a:p>
        </p:txBody>
      </p:sp>
      <p:sp>
        <p:nvSpPr>
          <p:cNvPr id="8" name="TextBox 7"/>
          <p:cNvSpPr txBox="1"/>
          <p:nvPr userDrawn="1"/>
        </p:nvSpPr>
        <p:spPr>
          <a:xfrm>
            <a:off x="533401" y="137161"/>
            <a:ext cx="8610600" cy="861762"/>
          </a:xfrm>
          <a:prstGeom prst="rect">
            <a:avLst/>
          </a:prstGeom>
          <a:solidFill>
            <a:schemeClr val="accent1"/>
          </a:solidFill>
        </p:spPr>
        <p:txBody>
          <a:bodyPr wrap="square" lIns="91430" tIns="45714" rIns="91430" bIns="45714" rtlCol="0">
            <a:spAutoFit/>
          </a:bodyPr>
          <a:lstStyle/>
          <a:p>
            <a:r>
              <a:rPr lang="en-US" sz="5000" b="1" dirty="0" smtClean="0">
                <a:solidFill>
                  <a:schemeClr val="bg1"/>
                </a:solidFill>
                <a:latin typeface="Calibri" pitchFamily="34" charset="0"/>
              </a:rPr>
              <a:t>Building a Means-Ends Diagram</a:t>
            </a:r>
            <a:endParaRPr lang="en-US" sz="5000" b="1" dirty="0">
              <a:solidFill>
                <a:schemeClr val="bg1"/>
              </a:solidFill>
              <a:latin typeface="Calibri" pitchFamily="34" charset="0"/>
            </a:endParaRPr>
          </a:p>
        </p:txBody>
      </p:sp>
      <p:sp>
        <p:nvSpPr>
          <p:cNvPr id="9" name="Rectangle 8"/>
          <p:cNvSpPr/>
          <p:nvPr userDrawn="1"/>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marL="0" marR="0" lvl="0" indent="0" algn="ctr" defTabSz="1567296" eaLnBrk="1" fontAlgn="auto" latinLnBrk="0" hangingPunct="1">
              <a:lnSpc>
                <a:spcPct val="100000"/>
              </a:lnSpc>
              <a:spcBef>
                <a:spcPts val="0"/>
              </a:spcBef>
              <a:spcAft>
                <a:spcPts val="0"/>
              </a:spcAft>
              <a:buClrTx/>
              <a:buSzTx/>
              <a:buFontTx/>
              <a:buNone/>
              <a:tabLst/>
              <a:defRPr/>
            </a:pPr>
            <a:endParaRPr kumimoji="0" lang="en-US" sz="3100" b="0"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28016" y="121920"/>
            <a:ext cx="15729966" cy="1120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56746" tIns="78373" rIns="156746" bIns="78373" rtlCol="0" anchor="ctr"/>
          <a:lstStyle/>
          <a:p>
            <a:pPr algn="ctr" defTabSz="1567464"/>
            <a:endParaRPr lang="en-US" dirty="0">
              <a:solidFill>
                <a:srgbClr val="FFFFFF"/>
              </a:solidFill>
            </a:endParaRPr>
          </a:p>
        </p:txBody>
      </p:sp>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4" r="5" b="13595"/>
          <a:stretch/>
        </p:blipFill>
        <p:spPr>
          <a:xfrm>
            <a:off x="128016" y="441960"/>
            <a:ext cx="15729966" cy="9875520"/>
          </a:xfrm>
          <a:prstGeom prst="rect">
            <a:avLst/>
          </a:prstGeom>
        </p:spPr>
      </p:pic>
      <p:sp>
        <p:nvSpPr>
          <p:cNvPr id="13" name="Rectangle 12"/>
          <p:cNvSpPr/>
          <p:nvPr userDrawn="1"/>
        </p:nvSpPr>
        <p:spPr>
          <a:xfrm>
            <a:off x="128016" y="10363200"/>
            <a:ext cx="15729966" cy="960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56746" tIns="78373" rIns="156746" bIns="78373" rtlCol="0" anchor="ctr"/>
          <a:lstStyle/>
          <a:p>
            <a:pPr algn="ctr" defTabSz="1567464"/>
            <a:endParaRPr lang="en-US" dirty="0">
              <a:solidFill>
                <a:srgbClr val="FFFFFF"/>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3515" y="10475360"/>
            <a:ext cx="2159736" cy="735800"/>
          </a:xfrm>
          <a:prstGeom prst="rect">
            <a:avLst/>
          </a:prstGeom>
        </p:spPr>
      </p:pic>
      <p:sp>
        <p:nvSpPr>
          <p:cNvPr id="14" name="Rectangle 13"/>
          <p:cNvSpPr/>
          <p:nvPr userDrawn="1"/>
        </p:nvSpPr>
        <p:spPr>
          <a:xfrm>
            <a:off x="128016" y="121920"/>
            <a:ext cx="15729966"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56746" tIns="78373" rIns="156746" bIns="78373" rtlCol="0" anchor="ctr"/>
          <a:lstStyle/>
          <a:p>
            <a:pPr algn="ctr" defTabSz="1567464"/>
            <a:endParaRPr lang="en-US" dirty="0">
              <a:solidFill>
                <a:srgbClr val="FFFFFF"/>
              </a:solidFill>
            </a:endParaRPr>
          </a:p>
        </p:txBody>
      </p:sp>
      <p:sp>
        <p:nvSpPr>
          <p:cNvPr id="11" name="TextBox 10"/>
          <p:cNvSpPr txBox="1"/>
          <p:nvPr userDrawn="1"/>
        </p:nvSpPr>
        <p:spPr>
          <a:xfrm>
            <a:off x="7086600" y="10442448"/>
            <a:ext cx="8731551" cy="804608"/>
          </a:xfrm>
          <a:prstGeom prst="rect">
            <a:avLst/>
          </a:prstGeom>
          <a:noFill/>
        </p:spPr>
        <p:txBody>
          <a:bodyPr wrap="square" lIns="156746" tIns="78373" rIns="156746" bIns="78373" rtlCol="0">
            <a:spAutoFit/>
          </a:bodyPr>
          <a:lstStyle/>
          <a:p>
            <a:pPr algn="r" defTabSz="1567464"/>
            <a:r>
              <a:rPr lang="en-US" sz="2100" b="1" dirty="0" smtClean="0">
                <a:solidFill>
                  <a:prstClr val="white"/>
                </a:solidFill>
              </a:rPr>
              <a:t>Federal Resource Management and Ecosystem Services Guidebook</a:t>
            </a:r>
          </a:p>
          <a:p>
            <a:pPr algn="r" defTabSz="1567464"/>
            <a:r>
              <a:rPr lang="en-US" sz="2100" dirty="0" smtClean="0">
                <a:solidFill>
                  <a:prstClr val="white"/>
                </a:solidFill>
              </a:rPr>
              <a:t>nespguidebook.com</a:t>
            </a:r>
          </a:p>
        </p:txBody>
      </p:sp>
    </p:spTree>
    <p:extLst>
      <p:ext uri="{BB962C8B-B14F-4D97-AF65-F5344CB8AC3E}">
        <p14:creationId xmlns:p14="http://schemas.microsoft.com/office/powerpoint/2010/main" val="409884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128016" y="121920"/>
            <a:ext cx="15729966" cy="1120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56746" tIns="78373" rIns="156746" bIns="78373" rtlCol="0" anchor="ctr"/>
          <a:lstStyle/>
          <a:p>
            <a:pPr algn="ctr" defTabSz="1567464"/>
            <a:endParaRPr lang="en-US" dirty="0">
              <a:solidFill>
                <a:srgbClr val="FFFFFF"/>
              </a:solidFill>
            </a:endParaRPr>
          </a:p>
        </p:txBody>
      </p:sp>
      <p:sp>
        <p:nvSpPr>
          <p:cNvPr id="13" name="Rectangle 12"/>
          <p:cNvSpPr/>
          <p:nvPr userDrawn="1"/>
        </p:nvSpPr>
        <p:spPr>
          <a:xfrm>
            <a:off x="128016" y="10363200"/>
            <a:ext cx="15729966" cy="960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56746" tIns="78373" rIns="156746" bIns="78373" rtlCol="0" anchor="ctr"/>
          <a:lstStyle/>
          <a:p>
            <a:pPr algn="ctr" defTabSz="1567464"/>
            <a:endParaRPr lang="en-US" dirty="0">
              <a:solidFill>
                <a:srgbClr val="FFFFFF"/>
              </a:solidFill>
            </a:endParaRPr>
          </a:p>
        </p:txBody>
      </p:sp>
      <p:sp>
        <p:nvSpPr>
          <p:cNvPr id="14" name="Rectangle 13"/>
          <p:cNvSpPr/>
          <p:nvPr userDrawn="1"/>
        </p:nvSpPr>
        <p:spPr>
          <a:xfrm>
            <a:off x="128016" y="121920"/>
            <a:ext cx="15729966"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56746" tIns="78373" rIns="156746" bIns="78373" rtlCol="0" anchor="ctr"/>
          <a:lstStyle/>
          <a:p>
            <a:pPr algn="ctr" defTabSz="1567464"/>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513" y="10475360"/>
            <a:ext cx="2159736" cy="735800"/>
          </a:xfrm>
          <a:prstGeom prst="rect">
            <a:avLst/>
          </a:prstGeom>
        </p:spPr>
      </p:pic>
      <p:pic>
        <p:nvPicPr>
          <p:cNvPr id="8" name="Picture 7"/>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4" t="13461" r="5" b="25201"/>
          <a:stretch/>
        </p:blipFill>
        <p:spPr>
          <a:xfrm>
            <a:off x="128016" y="434150"/>
            <a:ext cx="15729966" cy="7010400"/>
          </a:xfrm>
          <a:prstGeom prst="rect">
            <a:avLst/>
          </a:prstGeom>
        </p:spPr>
      </p:pic>
      <p:sp>
        <p:nvSpPr>
          <p:cNvPr id="10" name="TextBox 9"/>
          <p:cNvSpPr txBox="1"/>
          <p:nvPr userDrawn="1"/>
        </p:nvSpPr>
        <p:spPr>
          <a:xfrm>
            <a:off x="1592199" y="7847175"/>
            <a:ext cx="12801600" cy="2174213"/>
          </a:xfrm>
          <a:prstGeom prst="rect">
            <a:avLst/>
          </a:prstGeom>
          <a:noFill/>
        </p:spPr>
        <p:txBody>
          <a:bodyPr wrap="square" lIns="156746" tIns="78373" rIns="156746" bIns="78373" rtlCol="0">
            <a:spAutoFit/>
          </a:bodyPr>
          <a:lstStyle/>
          <a:p>
            <a:pPr algn="ctr" defTabSz="1567464"/>
            <a:r>
              <a:rPr lang="en-US" sz="5500" b="1" dirty="0" smtClean="0">
                <a:solidFill>
                  <a:srgbClr val="001A57"/>
                </a:solidFill>
              </a:rPr>
              <a:t>nespguidebook.com</a:t>
            </a:r>
            <a:endParaRPr lang="en-US" sz="3800" b="1" i="1" dirty="0" smtClean="0">
              <a:solidFill>
                <a:srgbClr val="001A57"/>
              </a:solidFill>
            </a:endParaRPr>
          </a:p>
          <a:p>
            <a:pPr algn="ctr" defTabSz="1567464"/>
            <a:endParaRPr lang="en-US" sz="1400" dirty="0">
              <a:solidFill>
                <a:srgbClr val="001A57"/>
              </a:solidFill>
            </a:endParaRPr>
          </a:p>
          <a:p>
            <a:pPr algn="ctr" defTabSz="1567464"/>
            <a:r>
              <a:rPr lang="en-US" dirty="0" smtClean="0">
                <a:solidFill>
                  <a:srgbClr val="001A57"/>
                </a:solidFill>
              </a:rPr>
              <a:t>For more information, contact Lydia Olander:</a:t>
            </a:r>
          </a:p>
          <a:p>
            <a:pPr algn="ctr" defTabSz="1567464"/>
            <a:r>
              <a:rPr lang="en-US" i="1" dirty="0">
                <a:solidFill>
                  <a:srgbClr val="001A57"/>
                </a:solidFill>
              </a:rPr>
              <a:t>l</a:t>
            </a:r>
            <a:r>
              <a:rPr lang="en-US" i="1" dirty="0" smtClean="0">
                <a:solidFill>
                  <a:srgbClr val="001A57"/>
                </a:solidFill>
              </a:rPr>
              <a:t>ydia.olander@duke.edu</a:t>
            </a:r>
            <a:endParaRPr lang="en-US" i="1" dirty="0">
              <a:solidFill>
                <a:srgbClr val="001A57"/>
              </a:solidFill>
            </a:endParaRPr>
          </a:p>
        </p:txBody>
      </p:sp>
      <p:sp>
        <p:nvSpPr>
          <p:cNvPr id="9" name="TextBox 8"/>
          <p:cNvSpPr txBox="1"/>
          <p:nvPr userDrawn="1"/>
        </p:nvSpPr>
        <p:spPr>
          <a:xfrm>
            <a:off x="7086600" y="10442448"/>
            <a:ext cx="8731551" cy="804608"/>
          </a:xfrm>
          <a:prstGeom prst="rect">
            <a:avLst/>
          </a:prstGeom>
          <a:noFill/>
        </p:spPr>
        <p:txBody>
          <a:bodyPr wrap="square" lIns="156746" tIns="78373" rIns="156746" bIns="78373" rtlCol="0">
            <a:spAutoFit/>
          </a:bodyPr>
          <a:lstStyle/>
          <a:p>
            <a:pPr algn="r" defTabSz="1567464"/>
            <a:r>
              <a:rPr lang="en-US" sz="2100" b="1" dirty="0" smtClean="0">
                <a:solidFill>
                  <a:prstClr val="white"/>
                </a:solidFill>
              </a:rPr>
              <a:t>Federal Resource Management and Ecosystem Services Guidebook</a:t>
            </a:r>
          </a:p>
          <a:p>
            <a:pPr algn="r" defTabSz="1567464"/>
            <a:r>
              <a:rPr lang="en-US" sz="2100" dirty="0" smtClean="0">
                <a:solidFill>
                  <a:prstClr val="white"/>
                </a:solidFill>
              </a:rPr>
              <a:t>nespguidebook.com</a:t>
            </a:r>
          </a:p>
        </p:txBody>
      </p:sp>
    </p:spTree>
    <p:extLst>
      <p:ext uri="{BB962C8B-B14F-4D97-AF65-F5344CB8AC3E}">
        <p14:creationId xmlns:p14="http://schemas.microsoft.com/office/powerpoint/2010/main" val="26703308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66700" y="2724953"/>
            <a:ext cx="15455654" cy="84091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rtlCol="0" anchor="ctr"/>
          <a:lstStyle/>
          <a:p>
            <a:pPr algn="ctr"/>
            <a:endParaRPr lang="en-US" dirty="0"/>
          </a:p>
        </p:txBody>
      </p:sp>
      <p:sp>
        <p:nvSpPr>
          <p:cNvPr id="8" name="Rectangle 7"/>
          <p:cNvSpPr/>
          <p:nvPr/>
        </p:nvSpPr>
        <p:spPr>
          <a:xfrm>
            <a:off x="266699" y="254003"/>
            <a:ext cx="15424582" cy="22440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rtlCol="0" anchor="ctr"/>
          <a:lstStyle/>
          <a:p>
            <a:pPr algn="ctr"/>
            <a:endParaRPr lang="en-US" dirty="0"/>
          </a:p>
        </p:txBody>
      </p:sp>
      <p:sp>
        <p:nvSpPr>
          <p:cNvPr id="2" name="Title Placeholder 1"/>
          <p:cNvSpPr>
            <a:spLocks noGrp="1"/>
          </p:cNvSpPr>
          <p:nvPr>
            <p:ph type="title"/>
          </p:nvPr>
        </p:nvSpPr>
        <p:spPr>
          <a:xfrm>
            <a:off x="666750" y="593080"/>
            <a:ext cx="14667205" cy="1757323"/>
          </a:xfrm>
          <a:prstGeom prst="rect">
            <a:avLst/>
          </a:prstGeom>
        </p:spPr>
        <p:txBody>
          <a:bodyPr vert="horz" lIns="156729" tIns="78365" rIns="156729" bIns="78365"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66751" y="2865118"/>
            <a:ext cx="14713813" cy="7345680"/>
          </a:xfrm>
          <a:prstGeom prst="rect">
            <a:avLst/>
          </a:prstGeom>
        </p:spPr>
        <p:txBody>
          <a:bodyPr vert="horz" lIns="156729" tIns="78365" rIns="156729" bIns="783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9054" y="10593917"/>
            <a:ext cx="3733800" cy="457200"/>
          </a:xfrm>
          <a:prstGeom prst="rect">
            <a:avLst/>
          </a:prstGeom>
        </p:spPr>
        <p:txBody>
          <a:bodyPr vert="horz" lIns="156729" tIns="78365" rIns="156729" bIns="78365" rtlCol="0" anchor="ctr"/>
          <a:lstStyle>
            <a:lvl1pPr algn="l">
              <a:defRPr sz="1900">
                <a:solidFill>
                  <a:schemeClr val="tx2"/>
                </a:solidFill>
              </a:defRPr>
            </a:lvl1pPr>
          </a:lstStyle>
          <a:p>
            <a:fld id="{686AC465-8A6C-468F-A432-DFEA4FAC69CC}" type="datetimeFigureOut">
              <a:rPr lang="en-US" smtClean="0"/>
              <a:t>1/21/2015</a:t>
            </a:fld>
            <a:endParaRPr lang="en-US" dirty="0"/>
          </a:p>
        </p:txBody>
      </p:sp>
      <p:sp>
        <p:nvSpPr>
          <p:cNvPr id="5" name="Footer Placeholder 4"/>
          <p:cNvSpPr>
            <a:spLocks noGrp="1"/>
          </p:cNvSpPr>
          <p:nvPr>
            <p:ph type="ftr" sz="quarter" idx="3"/>
          </p:nvPr>
        </p:nvSpPr>
        <p:spPr>
          <a:xfrm>
            <a:off x="5334000" y="10593917"/>
            <a:ext cx="5867400" cy="457200"/>
          </a:xfrm>
          <a:prstGeom prst="rect">
            <a:avLst/>
          </a:prstGeom>
        </p:spPr>
        <p:txBody>
          <a:bodyPr vert="horz" lIns="156729" tIns="78365" rIns="156729" bIns="78365" rtlCol="0" anchor="ctr"/>
          <a:lstStyle>
            <a:lvl1pPr algn="ctr">
              <a:defRPr sz="1900">
                <a:solidFill>
                  <a:schemeClr val="tx2"/>
                </a:solidFill>
              </a:defRPr>
            </a:lvl1pPr>
          </a:lstStyle>
          <a:p>
            <a:endParaRPr lang="en-US" dirty="0"/>
          </a:p>
        </p:txBody>
      </p:sp>
      <p:sp>
        <p:nvSpPr>
          <p:cNvPr id="6" name="Slide Number Placeholder 5"/>
          <p:cNvSpPr>
            <a:spLocks noGrp="1"/>
          </p:cNvSpPr>
          <p:nvPr>
            <p:ph type="sldNum" sz="quarter" idx="4"/>
          </p:nvPr>
        </p:nvSpPr>
        <p:spPr>
          <a:xfrm>
            <a:off x="14410690" y="10591800"/>
            <a:ext cx="1020191" cy="457200"/>
          </a:xfrm>
          <a:prstGeom prst="rect">
            <a:avLst/>
          </a:prstGeom>
          <a:ln w="19050">
            <a:noFill/>
          </a:ln>
        </p:spPr>
        <p:txBody>
          <a:bodyPr vert="horz" lIns="156729" tIns="78365" rIns="156729" bIns="78365" rtlCol="0" anchor="ctr"/>
          <a:lstStyle>
            <a:lvl1pPr algn="ctr">
              <a:defRPr sz="1900">
                <a:solidFill>
                  <a:schemeClr val="tx2"/>
                </a:solidFill>
              </a:defRPr>
            </a:lvl1pPr>
          </a:lstStyle>
          <a:p>
            <a:fld id="{FC608BC0-44B6-4D73-B499-E256C43A97C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708" r:id="rId2"/>
    <p:sldLayoutId id="2147483714" r:id="rId3"/>
    <p:sldLayoutId id="2147483713" r:id="rId4"/>
    <p:sldLayoutId id="2147483687" r:id="rId5"/>
    <p:sldLayoutId id="2147483691" r:id="rId6"/>
  </p:sldLayoutIdLst>
  <p:txStyles>
    <p:titleStyle>
      <a:lvl1pPr algn="ctr" defTabSz="1567296" rtl="0" eaLnBrk="1" latinLnBrk="0" hangingPunct="1">
        <a:spcBef>
          <a:spcPct val="0"/>
        </a:spcBef>
        <a:buNone/>
        <a:defRPr sz="5500" kern="1200" cap="all" spc="343" baseline="0">
          <a:ln>
            <a:noFill/>
          </a:ln>
          <a:solidFill>
            <a:schemeClr val="bg1"/>
          </a:solidFill>
          <a:effectLst/>
          <a:latin typeface="+mj-lt"/>
          <a:ea typeface="+mj-ea"/>
          <a:cs typeface="+mj-cs"/>
        </a:defRPr>
      </a:lvl1pPr>
    </p:titleStyle>
    <p:bodyStyle>
      <a:lvl1pPr marL="470188" indent="-391823" algn="l" defTabSz="1567296" rtl="0" eaLnBrk="1" latinLnBrk="0" hangingPunct="1">
        <a:spcBef>
          <a:spcPct val="20000"/>
        </a:spcBef>
        <a:buClr>
          <a:schemeClr val="accent1"/>
        </a:buClr>
        <a:buFont typeface="Wingdings 2" pitchFamily="18" charset="2"/>
        <a:buChar char=""/>
        <a:defRPr sz="3400" kern="1200" spc="257" baseline="0">
          <a:solidFill>
            <a:schemeClr val="tx2"/>
          </a:solidFill>
          <a:latin typeface="+mn-lt"/>
          <a:ea typeface="+mn-ea"/>
          <a:cs typeface="+mn-cs"/>
        </a:defRPr>
      </a:lvl1pPr>
      <a:lvl2pPr marL="940378" indent="-313459" algn="l" defTabSz="1567296" rtl="0" eaLnBrk="1" latinLnBrk="0" hangingPunct="1">
        <a:spcBef>
          <a:spcPct val="20000"/>
        </a:spcBef>
        <a:buClr>
          <a:schemeClr val="accent2"/>
        </a:buClr>
        <a:buFont typeface="Wingdings" pitchFamily="2" charset="2"/>
        <a:buChar char="§"/>
        <a:defRPr sz="3100" kern="1200" spc="171" baseline="0">
          <a:solidFill>
            <a:schemeClr val="tx2"/>
          </a:solidFill>
          <a:latin typeface="+mn-lt"/>
          <a:ea typeface="+mn-ea"/>
          <a:cs typeface="+mn-cs"/>
        </a:defRPr>
      </a:lvl2pPr>
      <a:lvl3pPr marL="1410567" indent="-313459" algn="l" defTabSz="1567296" rtl="0" eaLnBrk="1" latinLnBrk="0" hangingPunct="1">
        <a:spcBef>
          <a:spcPct val="20000"/>
        </a:spcBef>
        <a:buClr>
          <a:schemeClr val="accent3"/>
        </a:buClr>
        <a:buFont typeface="Wingdings" pitchFamily="2" charset="2"/>
        <a:buChar char="§"/>
        <a:defRPr sz="2700" kern="1200" spc="171" baseline="0">
          <a:solidFill>
            <a:schemeClr val="tx2"/>
          </a:solidFill>
          <a:latin typeface="+mn-lt"/>
          <a:ea typeface="+mn-ea"/>
          <a:cs typeface="+mn-cs"/>
        </a:defRPr>
      </a:lvl3pPr>
      <a:lvl4pPr marL="1880755" indent="-313459" algn="l" defTabSz="1567296" rtl="0" eaLnBrk="1" latinLnBrk="0" hangingPunct="1">
        <a:spcBef>
          <a:spcPct val="20000"/>
        </a:spcBef>
        <a:buClr>
          <a:schemeClr val="accent4"/>
        </a:buClr>
        <a:buFont typeface="Wingdings" pitchFamily="2" charset="2"/>
        <a:buChar char="§"/>
        <a:defRPr sz="2400" kern="1200">
          <a:solidFill>
            <a:schemeClr val="tx2"/>
          </a:solidFill>
          <a:latin typeface="+mn-lt"/>
          <a:ea typeface="+mn-ea"/>
          <a:cs typeface="+mn-cs"/>
        </a:defRPr>
      </a:lvl4pPr>
      <a:lvl5pPr marL="2194215" indent="-313459" algn="l" defTabSz="1567296" rtl="0" eaLnBrk="1" latinLnBrk="0" hangingPunct="1">
        <a:spcBef>
          <a:spcPct val="20000"/>
        </a:spcBef>
        <a:buClr>
          <a:schemeClr val="accent6"/>
        </a:buClr>
        <a:buFont typeface="Wingdings" pitchFamily="2" charset="2"/>
        <a:buChar char="§"/>
        <a:defRPr sz="2200" kern="1200" spc="171" baseline="0">
          <a:solidFill>
            <a:schemeClr val="tx2"/>
          </a:solidFill>
          <a:latin typeface="+mn-lt"/>
          <a:ea typeface="+mn-ea"/>
          <a:cs typeface="+mn-cs"/>
        </a:defRPr>
      </a:lvl5pPr>
      <a:lvl6pPr marL="2664405" indent="-313459" algn="l" defTabSz="1567296" rtl="0" eaLnBrk="1" latinLnBrk="0" hangingPunct="1">
        <a:spcBef>
          <a:spcPct val="20000"/>
        </a:spcBef>
        <a:buClr>
          <a:schemeClr val="accent1"/>
        </a:buClr>
        <a:buFont typeface="Wingdings" pitchFamily="2" charset="2"/>
        <a:buChar char="§"/>
        <a:defRPr sz="2100" kern="1200">
          <a:solidFill>
            <a:schemeClr val="tx2"/>
          </a:solidFill>
          <a:latin typeface="+mn-lt"/>
          <a:ea typeface="+mn-ea"/>
          <a:cs typeface="+mn-cs"/>
        </a:defRPr>
      </a:lvl6pPr>
      <a:lvl7pPr marL="3134593" indent="-313459" algn="l" defTabSz="1567296" rtl="0" eaLnBrk="1" latinLnBrk="0" hangingPunct="1">
        <a:spcBef>
          <a:spcPct val="20000"/>
        </a:spcBef>
        <a:buClr>
          <a:schemeClr val="accent2"/>
        </a:buClr>
        <a:buFont typeface="Wingdings" pitchFamily="2" charset="2"/>
        <a:buChar char="§"/>
        <a:defRPr sz="2100" kern="1200">
          <a:solidFill>
            <a:schemeClr val="tx2"/>
          </a:solidFill>
          <a:latin typeface="+mn-lt"/>
          <a:ea typeface="+mn-ea"/>
          <a:cs typeface="+mn-cs"/>
        </a:defRPr>
      </a:lvl7pPr>
      <a:lvl8pPr marL="3604781" indent="-313459" algn="l" defTabSz="1567296" rtl="0" eaLnBrk="1" latinLnBrk="0" hangingPunct="1">
        <a:spcBef>
          <a:spcPct val="20000"/>
        </a:spcBef>
        <a:buClr>
          <a:schemeClr val="accent3"/>
        </a:buClr>
        <a:buFont typeface="Wingdings" pitchFamily="2" charset="2"/>
        <a:buChar char="§"/>
        <a:defRPr sz="2100" kern="1200">
          <a:solidFill>
            <a:schemeClr val="tx2"/>
          </a:solidFill>
          <a:latin typeface="+mn-lt"/>
          <a:ea typeface="+mn-ea"/>
          <a:cs typeface="+mn-cs"/>
        </a:defRPr>
      </a:lvl8pPr>
      <a:lvl9pPr marL="4074971" indent="-313459" algn="l" defTabSz="1567296" rtl="0" eaLnBrk="1" latinLnBrk="0" hangingPunct="1">
        <a:spcBef>
          <a:spcPct val="20000"/>
        </a:spcBef>
        <a:buClr>
          <a:schemeClr val="accent5"/>
        </a:buClr>
        <a:buFont typeface="Wingdings" pitchFamily="2" charset="2"/>
        <a:buChar char="§"/>
        <a:defRPr sz="2100" kern="1200">
          <a:solidFill>
            <a:schemeClr val="tx2"/>
          </a:solidFill>
          <a:latin typeface="+mn-lt"/>
          <a:ea typeface="+mn-ea"/>
          <a:cs typeface="+mn-cs"/>
        </a:defRPr>
      </a:lvl9pPr>
    </p:bodyStyle>
    <p:otherStyle>
      <a:defPPr>
        <a:defRPr lang="en-US"/>
      </a:defPPr>
      <a:lvl1pPr marL="0" algn="l" defTabSz="1567296" rtl="0" eaLnBrk="1" latinLnBrk="0" hangingPunct="1">
        <a:defRPr sz="3100" kern="1200">
          <a:solidFill>
            <a:schemeClr val="tx1"/>
          </a:solidFill>
          <a:latin typeface="+mn-lt"/>
          <a:ea typeface="+mn-ea"/>
          <a:cs typeface="+mn-cs"/>
        </a:defRPr>
      </a:lvl1pPr>
      <a:lvl2pPr marL="783648" algn="l" defTabSz="1567296" rtl="0" eaLnBrk="1" latinLnBrk="0" hangingPunct="1">
        <a:defRPr sz="3100" kern="1200">
          <a:solidFill>
            <a:schemeClr val="tx1"/>
          </a:solidFill>
          <a:latin typeface="+mn-lt"/>
          <a:ea typeface="+mn-ea"/>
          <a:cs typeface="+mn-cs"/>
        </a:defRPr>
      </a:lvl2pPr>
      <a:lvl3pPr marL="1567296" algn="l" defTabSz="1567296" rtl="0" eaLnBrk="1" latinLnBrk="0" hangingPunct="1">
        <a:defRPr sz="3100" kern="1200">
          <a:solidFill>
            <a:schemeClr val="tx1"/>
          </a:solidFill>
          <a:latin typeface="+mn-lt"/>
          <a:ea typeface="+mn-ea"/>
          <a:cs typeface="+mn-cs"/>
        </a:defRPr>
      </a:lvl3pPr>
      <a:lvl4pPr marL="2350945" algn="l" defTabSz="1567296" rtl="0" eaLnBrk="1" latinLnBrk="0" hangingPunct="1">
        <a:defRPr sz="3100" kern="1200">
          <a:solidFill>
            <a:schemeClr val="tx1"/>
          </a:solidFill>
          <a:latin typeface="+mn-lt"/>
          <a:ea typeface="+mn-ea"/>
          <a:cs typeface="+mn-cs"/>
        </a:defRPr>
      </a:lvl4pPr>
      <a:lvl5pPr marL="3134593" algn="l" defTabSz="1567296" rtl="0" eaLnBrk="1" latinLnBrk="0" hangingPunct="1">
        <a:defRPr sz="3100" kern="1200">
          <a:solidFill>
            <a:schemeClr val="tx1"/>
          </a:solidFill>
          <a:latin typeface="+mn-lt"/>
          <a:ea typeface="+mn-ea"/>
          <a:cs typeface="+mn-cs"/>
        </a:defRPr>
      </a:lvl5pPr>
      <a:lvl6pPr marL="3918241" algn="l" defTabSz="1567296" rtl="0" eaLnBrk="1" latinLnBrk="0" hangingPunct="1">
        <a:defRPr sz="3100" kern="1200">
          <a:solidFill>
            <a:schemeClr val="tx1"/>
          </a:solidFill>
          <a:latin typeface="+mn-lt"/>
          <a:ea typeface="+mn-ea"/>
          <a:cs typeface="+mn-cs"/>
        </a:defRPr>
      </a:lvl6pPr>
      <a:lvl7pPr marL="4701889" algn="l" defTabSz="1567296" rtl="0" eaLnBrk="1" latinLnBrk="0" hangingPunct="1">
        <a:defRPr sz="3100" kern="1200">
          <a:solidFill>
            <a:schemeClr val="tx1"/>
          </a:solidFill>
          <a:latin typeface="+mn-lt"/>
          <a:ea typeface="+mn-ea"/>
          <a:cs typeface="+mn-cs"/>
        </a:defRPr>
      </a:lvl7pPr>
      <a:lvl8pPr marL="5485538" algn="l" defTabSz="1567296" rtl="0" eaLnBrk="1" latinLnBrk="0" hangingPunct="1">
        <a:defRPr sz="3100" kern="1200">
          <a:solidFill>
            <a:schemeClr val="tx1"/>
          </a:solidFill>
          <a:latin typeface="+mn-lt"/>
          <a:ea typeface="+mn-ea"/>
          <a:cs typeface="+mn-cs"/>
        </a:defRPr>
      </a:lvl8pPr>
      <a:lvl9pPr marL="6269186" algn="l" defTabSz="1567296" rtl="0" eaLnBrk="1" latinLnBrk="0" hangingPunct="1">
        <a:defRPr sz="3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0" y="457730"/>
            <a:ext cx="14401800" cy="1905000"/>
          </a:xfrm>
          <a:prstGeom prst="rect">
            <a:avLst/>
          </a:prstGeom>
        </p:spPr>
        <p:txBody>
          <a:bodyPr vert="horz" lIns="156746" tIns="78373" rIns="156746" bIns="7837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00100" y="2667004"/>
            <a:ext cx="14401800" cy="7543272"/>
          </a:xfrm>
          <a:prstGeom prst="rect">
            <a:avLst/>
          </a:prstGeom>
        </p:spPr>
        <p:txBody>
          <a:bodyPr vert="horz" lIns="156746" tIns="78373" rIns="156746" bIns="783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00100" y="10593921"/>
            <a:ext cx="3733800" cy="608542"/>
          </a:xfrm>
          <a:prstGeom prst="rect">
            <a:avLst/>
          </a:prstGeom>
        </p:spPr>
        <p:txBody>
          <a:bodyPr vert="horz" lIns="156746" tIns="78373" rIns="156746" bIns="78373" rtlCol="0" anchor="ctr"/>
          <a:lstStyle>
            <a:lvl1pPr algn="l">
              <a:defRPr sz="2100">
                <a:solidFill>
                  <a:schemeClr val="tx1">
                    <a:tint val="75000"/>
                  </a:schemeClr>
                </a:solidFill>
              </a:defRPr>
            </a:lvl1pPr>
          </a:lstStyle>
          <a:p>
            <a:pPr defTabSz="1567464"/>
            <a:fld id="{A7CAED4C-9DEC-43D2-9E6A-F134B759C77D}" type="datetimeFigureOut">
              <a:rPr lang="en-US" smtClean="0">
                <a:solidFill>
                  <a:srgbClr val="001A57">
                    <a:tint val="75000"/>
                  </a:srgbClr>
                </a:solidFill>
              </a:rPr>
              <a:pPr defTabSz="1567464"/>
              <a:t>1/21/2015</a:t>
            </a:fld>
            <a:endParaRPr lang="en-US" dirty="0">
              <a:solidFill>
                <a:srgbClr val="001A57">
                  <a:tint val="75000"/>
                </a:srgbClr>
              </a:solidFill>
            </a:endParaRPr>
          </a:p>
        </p:txBody>
      </p:sp>
      <p:sp>
        <p:nvSpPr>
          <p:cNvPr id="5" name="Footer Placeholder 4"/>
          <p:cNvSpPr>
            <a:spLocks noGrp="1"/>
          </p:cNvSpPr>
          <p:nvPr>
            <p:ph type="ftr" sz="quarter" idx="3"/>
          </p:nvPr>
        </p:nvSpPr>
        <p:spPr>
          <a:xfrm>
            <a:off x="5467350" y="10593921"/>
            <a:ext cx="5067300" cy="608542"/>
          </a:xfrm>
          <a:prstGeom prst="rect">
            <a:avLst/>
          </a:prstGeom>
        </p:spPr>
        <p:txBody>
          <a:bodyPr vert="horz" lIns="156746" tIns="78373" rIns="156746" bIns="78373" rtlCol="0" anchor="ctr"/>
          <a:lstStyle>
            <a:lvl1pPr algn="ctr">
              <a:defRPr sz="2100">
                <a:solidFill>
                  <a:schemeClr val="tx1">
                    <a:tint val="75000"/>
                  </a:schemeClr>
                </a:solidFill>
              </a:defRPr>
            </a:lvl1pPr>
          </a:lstStyle>
          <a:p>
            <a:pPr defTabSz="1567464"/>
            <a:endParaRPr lang="en-US" dirty="0">
              <a:solidFill>
                <a:srgbClr val="001A57">
                  <a:tint val="75000"/>
                </a:srgbClr>
              </a:solidFill>
            </a:endParaRPr>
          </a:p>
        </p:txBody>
      </p:sp>
      <p:sp>
        <p:nvSpPr>
          <p:cNvPr id="6" name="Slide Number Placeholder 5"/>
          <p:cNvSpPr>
            <a:spLocks noGrp="1"/>
          </p:cNvSpPr>
          <p:nvPr>
            <p:ph type="sldNum" sz="quarter" idx="4"/>
          </p:nvPr>
        </p:nvSpPr>
        <p:spPr>
          <a:xfrm>
            <a:off x="11468100" y="10593921"/>
            <a:ext cx="3733800" cy="608542"/>
          </a:xfrm>
          <a:prstGeom prst="rect">
            <a:avLst/>
          </a:prstGeom>
        </p:spPr>
        <p:txBody>
          <a:bodyPr vert="horz" lIns="156746" tIns="78373" rIns="156746" bIns="78373" rtlCol="0" anchor="ctr"/>
          <a:lstStyle>
            <a:lvl1pPr algn="r">
              <a:defRPr sz="2100">
                <a:solidFill>
                  <a:schemeClr val="tx1">
                    <a:tint val="75000"/>
                  </a:schemeClr>
                </a:solidFill>
              </a:defRPr>
            </a:lvl1pPr>
          </a:lstStyle>
          <a:p>
            <a:pPr defTabSz="1567464"/>
            <a:fld id="{DF8DE568-2323-4274-A170-D26B9E438901}" type="slidenum">
              <a:rPr lang="en-US" smtClean="0">
                <a:solidFill>
                  <a:srgbClr val="001A57">
                    <a:tint val="75000"/>
                  </a:srgbClr>
                </a:solidFill>
              </a:rPr>
              <a:pPr defTabSz="1567464"/>
              <a:t>‹#›</a:t>
            </a:fld>
            <a:endParaRPr lang="en-US" dirty="0">
              <a:solidFill>
                <a:srgbClr val="001A57">
                  <a:tint val="75000"/>
                </a:srgbClr>
              </a:solidFill>
            </a:endParaRPr>
          </a:p>
        </p:txBody>
      </p:sp>
    </p:spTree>
    <p:extLst>
      <p:ext uri="{BB962C8B-B14F-4D97-AF65-F5344CB8AC3E}">
        <p14:creationId xmlns:p14="http://schemas.microsoft.com/office/powerpoint/2010/main" val="2143601978"/>
      </p:ext>
    </p:extLst>
  </p:cSld>
  <p:clrMap bg1="lt1" tx1="dk1" bg2="lt2" tx2="dk2" accent1="accent1" accent2="accent2" accent3="accent3" accent4="accent4" accent5="accent5" accent6="accent6" hlink="hlink" folHlink="folHlink"/>
  <p:sldLayoutIdLst>
    <p:sldLayoutId id="2147483716" r:id="rId1"/>
  </p:sldLayoutIdLst>
  <p:txStyles>
    <p:titleStyle>
      <a:lvl1pPr algn="ctr" defTabSz="1567464" rtl="0" eaLnBrk="1" latinLnBrk="0" hangingPunct="1">
        <a:spcBef>
          <a:spcPct val="0"/>
        </a:spcBef>
        <a:buNone/>
        <a:defRPr sz="7500" kern="1200">
          <a:solidFill>
            <a:schemeClr val="tx1"/>
          </a:solidFill>
          <a:latin typeface="+mj-lt"/>
          <a:ea typeface="+mj-ea"/>
          <a:cs typeface="+mj-cs"/>
        </a:defRPr>
      </a:lvl1pPr>
    </p:titleStyle>
    <p:bodyStyle>
      <a:lvl1pPr marL="587799" indent="-587799" algn="l" defTabSz="1567464" rtl="0" eaLnBrk="1" latinLnBrk="0" hangingPunct="1">
        <a:spcBef>
          <a:spcPct val="20000"/>
        </a:spcBef>
        <a:buFont typeface="Arial"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n-US"/>
      </a:defPPr>
      <a:lvl1pPr marL="0" algn="l" defTabSz="1567464" rtl="0" eaLnBrk="1" latinLnBrk="0" hangingPunct="1">
        <a:defRPr sz="3100" kern="1200">
          <a:solidFill>
            <a:schemeClr val="tx1"/>
          </a:solidFill>
          <a:latin typeface="+mn-lt"/>
          <a:ea typeface="+mn-ea"/>
          <a:cs typeface="+mn-cs"/>
        </a:defRPr>
      </a:lvl1pPr>
      <a:lvl2pPr marL="783732" algn="l" defTabSz="1567464" rtl="0" eaLnBrk="1" latinLnBrk="0" hangingPunct="1">
        <a:defRPr sz="3100" kern="1200">
          <a:solidFill>
            <a:schemeClr val="tx1"/>
          </a:solidFill>
          <a:latin typeface="+mn-lt"/>
          <a:ea typeface="+mn-ea"/>
          <a:cs typeface="+mn-cs"/>
        </a:defRPr>
      </a:lvl2pPr>
      <a:lvl3pPr marL="1567464" algn="l" defTabSz="1567464" rtl="0" eaLnBrk="1" latinLnBrk="0" hangingPunct="1">
        <a:defRPr sz="3100" kern="1200">
          <a:solidFill>
            <a:schemeClr val="tx1"/>
          </a:solidFill>
          <a:latin typeface="+mn-lt"/>
          <a:ea typeface="+mn-ea"/>
          <a:cs typeface="+mn-cs"/>
        </a:defRPr>
      </a:lvl3pPr>
      <a:lvl4pPr marL="2351197" algn="l" defTabSz="1567464" rtl="0" eaLnBrk="1" latinLnBrk="0" hangingPunct="1">
        <a:defRPr sz="3100" kern="1200">
          <a:solidFill>
            <a:schemeClr val="tx1"/>
          </a:solidFill>
          <a:latin typeface="+mn-lt"/>
          <a:ea typeface="+mn-ea"/>
          <a:cs typeface="+mn-cs"/>
        </a:defRPr>
      </a:lvl4pPr>
      <a:lvl5pPr marL="3134929" algn="l" defTabSz="1567464" rtl="0" eaLnBrk="1" latinLnBrk="0" hangingPunct="1">
        <a:defRPr sz="3100" kern="1200">
          <a:solidFill>
            <a:schemeClr val="tx1"/>
          </a:solidFill>
          <a:latin typeface="+mn-lt"/>
          <a:ea typeface="+mn-ea"/>
          <a:cs typeface="+mn-cs"/>
        </a:defRPr>
      </a:lvl5pPr>
      <a:lvl6pPr marL="3918661" algn="l" defTabSz="1567464" rtl="0" eaLnBrk="1" latinLnBrk="0" hangingPunct="1">
        <a:defRPr sz="3100" kern="1200">
          <a:solidFill>
            <a:schemeClr val="tx1"/>
          </a:solidFill>
          <a:latin typeface="+mn-lt"/>
          <a:ea typeface="+mn-ea"/>
          <a:cs typeface="+mn-cs"/>
        </a:defRPr>
      </a:lvl6pPr>
      <a:lvl7pPr marL="4702393" algn="l" defTabSz="1567464" rtl="0" eaLnBrk="1" latinLnBrk="0" hangingPunct="1">
        <a:defRPr sz="3100" kern="1200">
          <a:solidFill>
            <a:schemeClr val="tx1"/>
          </a:solidFill>
          <a:latin typeface="+mn-lt"/>
          <a:ea typeface="+mn-ea"/>
          <a:cs typeface="+mn-cs"/>
        </a:defRPr>
      </a:lvl7pPr>
      <a:lvl8pPr marL="5486126" algn="l" defTabSz="1567464" rtl="0" eaLnBrk="1" latinLnBrk="0" hangingPunct="1">
        <a:defRPr sz="3100" kern="1200">
          <a:solidFill>
            <a:schemeClr val="tx1"/>
          </a:solidFill>
          <a:latin typeface="+mn-lt"/>
          <a:ea typeface="+mn-ea"/>
          <a:cs typeface="+mn-cs"/>
        </a:defRPr>
      </a:lvl8pPr>
      <a:lvl9pPr marL="6269858" algn="l" defTabSz="1567464" rtl="0" eaLnBrk="1" latinLnBrk="0" hangingPunct="1">
        <a:defRPr sz="3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0" y="457730"/>
            <a:ext cx="14401800" cy="1905000"/>
          </a:xfrm>
          <a:prstGeom prst="rect">
            <a:avLst/>
          </a:prstGeom>
        </p:spPr>
        <p:txBody>
          <a:bodyPr vert="horz" lIns="156746" tIns="78373" rIns="156746" bIns="7837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0100" y="2667001"/>
            <a:ext cx="14401800" cy="7543272"/>
          </a:xfrm>
          <a:prstGeom prst="rect">
            <a:avLst/>
          </a:prstGeom>
        </p:spPr>
        <p:txBody>
          <a:bodyPr vert="horz" lIns="156746" tIns="78373" rIns="156746" bIns="783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00100" y="10593917"/>
            <a:ext cx="3733800" cy="608542"/>
          </a:xfrm>
          <a:prstGeom prst="rect">
            <a:avLst/>
          </a:prstGeom>
        </p:spPr>
        <p:txBody>
          <a:bodyPr vert="horz" lIns="156746" tIns="78373" rIns="156746" bIns="78373" rtlCol="0" anchor="ctr"/>
          <a:lstStyle>
            <a:lvl1pPr algn="l">
              <a:defRPr sz="2100">
                <a:solidFill>
                  <a:schemeClr val="tx1">
                    <a:tint val="75000"/>
                  </a:schemeClr>
                </a:solidFill>
              </a:defRPr>
            </a:lvl1pPr>
          </a:lstStyle>
          <a:p>
            <a:pPr defTabSz="1567464"/>
            <a:fld id="{A7CAED4C-9DEC-43D2-9E6A-F134B759C77D}" type="datetimeFigureOut">
              <a:rPr lang="en-US" smtClean="0">
                <a:solidFill>
                  <a:srgbClr val="001A57">
                    <a:tint val="75000"/>
                  </a:srgbClr>
                </a:solidFill>
              </a:rPr>
              <a:pPr defTabSz="1567464"/>
              <a:t>1/21/2015</a:t>
            </a:fld>
            <a:endParaRPr lang="en-US" dirty="0">
              <a:solidFill>
                <a:srgbClr val="001A57">
                  <a:tint val="75000"/>
                </a:srgbClr>
              </a:solidFill>
            </a:endParaRPr>
          </a:p>
        </p:txBody>
      </p:sp>
      <p:sp>
        <p:nvSpPr>
          <p:cNvPr id="5" name="Footer Placeholder 4"/>
          <p:cNvSpPr>
            <a:spLocks noGrp="1"/>
          </p:cNvSpPr>
          <p:nvPr>
            <p:ph type="ftr" sz="quarter" idx="3"/>
          </p:nvPr>
        </p:nvSpPr>
        <p:spPr>
          <a:xfrm>
            <a:off x="5467350" y="10593917"/>
            <a:ext cx="5067300" cy="608542"/>
          </a:xfrm>
          <a:prstGeom prst="rect">
            <a:avLst/>
          </a:prstGeom>
        </p:spPr>
        <p:txBody>
          <a:bodyPr vert="horz" lIns="156746" tIns="78373" rIns="156746" bIns="78373" rtlCol="0" anchor="ctr"/>
          <a:lstStyle>
            <a:lvl1pPr algn="ctr">
              <a:defRPr sz="2100">
                <a:solidFill>
                  <a:schemeClr val="tx1">
                    <a:tint val="75000"/>
                  </a:schemeClr>
                </a:solidFill>
              </a:defRPr>
            </a:lvl1pPr>
          </a:lstStyle>
          <a:p>
            <a:pPr defTabSz="1567464"/>
            <a:endParaRPr lang="en-US" dirty="0">
              <a:solidFill>
                <a:srgbClr val="001A57">
                  <a:tint val="75000"/>
                </a:srgbClr>
              </a:solidFill>
            </a:endParaRPr>
          </a:p>
        </p:txBody>
      </p:sp>
      <p:sp>
        <p:nvSpPr>
          <p:cNvPr id="6" name="Slide Number Placeholder 5"/>
          <p:cNvSpPr>
            <a:spLocks noGrp="1"/>
          </p:cNvSpPr>
          <p:nvPr>
            <p:ph type="sldNum" sz="quarter" idx="4"/>
          </p:nvPr>
        </p:nvSpPr>
        <p:spPr>
          <a:xfrm>
            <a:off x="11468100" y="10593917"/>
            <a:ext cx="3733800" cy="608542"/>
          </a:xfrm>
          <a:prstGeom prst="rect">
            <a:avLst/>
          </a:prstGeom>
        </p:spPr>
        <p:txBody>
          <a:bodyPr vert="horz" lIns="156746" tIns="78373" rIns="156746" bIns="78373" rtlCol="0" anchor="ctr"/>
          <a:lstStyle>
            <a:lvl1pPr algn="r">
              <a:defRPr sz="2100">
                <a:solidFill>
                  <a:schemeClr val="tx1">
                    <a:tint val="75000"/>
                  </a:schemeClr>
                </a:solidFill>
              </a:defRPr>
            </a:lvl1pPr>
          </a:lstStyle>
          <a:p>
            <a:pPr defTabSz="1567464"/>
            <a:fld id="{DF8DE568-2323-4274-A170-D26B9E438901}" type="slidenum">
              <a:rPr lang="en-US" smtClean="0">
                <a:solidFill>
                  <a:srgbClr val="001A57">
                    <a:tint val="75000"/>
                  </a:srgbClr>
                </a:solidFill>
              </a:rPr>
              <a:pPr defTabSz="1567464"/>
              <a:t>‹#›</a:t>
            </a:fld>
            <a:endParaRPr lang="en-US" dirty="0">
              <a:solidFill>
                <a:srgbClr val="001A57">
                  <a:tint val="75000"/>
                </a:srgbClr>
              </a:solidFill>
            </a:endParaRPr>
          </a:p>
        </p:txBody>
      </p:sp>
    </p:spTree>
    <p:extLst>
      <p:ext uri="{BB962C8B-B14F-4D97-AF65-F5344CB8AC3E}">
        <p14:creationId xmlns:p14="http://schemas.microsoft.com/office/powerpoint/2010/main" val="2355556555"/>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1567464" rtl="0" eaLnBrk="1" latinLnBrk="0" hangingPunct="1">
        <a:spcBef>
          <a:spcPct val="0"/>
        </a:spcBef>
        <a:buNone/>
        <a:defRPr sz="7500" kern="1200">
          <a:solidFill>
            <a:schemeClr val="tx1"/>
          </a:solidFill>
          <a:latin typeface="+mj-lt"/>
          <a:ea typeface="+mj-ea"/>
          <a:cs typeface="+mj-cs"/>
        </a:defRPr>
      </a:lvl1pPr>
    </p:titleStyle>
    <p:bodyStyle>
      <a:lvl1pPr marL="587799" indent="-587799" algn="l" defTabSz="1567464" rtl="0" eaLnBrk="1" latinLnBrk="0" hangingPunct="1">
        <a:spcBef>
          <a:spcPct val="20000"/>
        </a:spcBef>
        <a:buFont typeface="Arial" pitchFamily="34" charset="0"/>
        <a:buChar char="•"/>
        <a:defRPr sz="5500" kern="1200">
          <a:solidFill>
            <a:schemeClr val="tx1"/>
          </a:solidFill>
          <a:latin typeface="+mn-lt"/>
          <a:ea typeface="+mn-ea"/>
          <a:cs typeface="+mn-cs"/>
        </a:defRPr>
      </a:lvl1pPr>
      <a:lvl2pPr marL="1273565" indent="-489833" algn="l" defTabSz="1567464" rtl="0" eaLnBrk="1" latinLnBrk="0" hangingPunct="1">
        <a:spcBef>
          <a:spcPct val="20000"/>
        </a:spcBef>
        <a:buFont typeface="Arial" pitchFamily="34" charset="0"/>
        <a:buChar char="–"/>
        <a:defRPr sz="4800" kern="1200">
          <a:solidFill>
            <a:schemeClr val="tx1"/>
          </a:solidFill>
          <a:latin typeface="+mn-lt"/>
          <a:ea typeface="+mn-ea"/>
          <a:cs typeface="+mn-cs"/>
        </a:defRPr>
      </a:lvl2pPr>
      <a:lvl3pPr marL="1959331" indent="-391866" algn="l" defTabSz="1567464" rtl="0" eaLnBrk="1" latinLnBrk="0" hangingPunct="1">
        <a:spcBef>
          <a:spcPct val="20000"/>
        </a:spcBef>
        <a:buFont typeface="Arial" pitchFamily="34" charset="0"/>
        <a:buChar char="•"/>
        <a:defRPr sz="4100" kern="1200">
          <a:solidFill>
            <a:schemeClr val="tx1"/>
          </a:solidFill>
          <a:latin typeface="+mn-lt"/>
          <a:ea typeface="+mn-ea"/>
          <a:cs typeface="+mn-cs"/>
        </a:defRPr>
      </a:lvl3pPr>
      <a:lvl4pPr marL="2743063"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526795"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310527"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5094260"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877992"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661724" indent="-391866" algn="l" defTabSz="1567464"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n-US"/>
      </a:defPPr>
      <a:lvl1pPr marL="0" algn="l" defTabSz="1567464" rtl="0" eaLnBrk="1" latinLnBrk="0" hangingPunct="1">
        <a:defRPr sz="3100" kern="1200">
          <a:solidFill>
            <a:schemeClr val="tx1"/>
          </a:solidFill>
          <a:latin typeface="+mn-lt"/>
          <a:ea typeface="+mn-ea"/>
          <a:cs typeface="+mn-cs"/>
        </a:defRPr>
      </a:lvl1pPr>
      <a:lvl2pPr marL="783732" algn="l" defTabSz="1567464" rtl="0" eaLnBrk="1" latinLnBrk="0" hangingPunct="1">
        <a:defRPr sz="3100" kern="1200">
          <a:solidFill>
            <a:schemeClr val="tx1"/>
          </a:solidFill>
          <a:latin typeface="+mn-lt"/>
          <a:ea typeface="+mn-ea"/>
          <a:cs typeface="+mn-cs"/>
        </a:defRPr>
      </a:lvl2pPr>
      <a:lvl3pPr marL="1567464" algn="l" defTabSz="1567464" rtl="0" eaLnBrk="1" latinLnBrk="0" hangingPunct="1">
        <a:defRPr sz="3100" kern="1200">
          <a:solidFill>
            <a:schemeClr val="tx1"/>
          </a:solidFill>
          <a:latin typeface="+mn-lt"/>
          <a:ea typeface="+mn-ea"/>
          <a:cs typeface="+mn-cs"/>
        </a:defRPr>
      </a:lvl3pPr>
      <a:lvl4pPr marL="2351197" algn="l" defTabSz="1567464" rtl="0" eaLnBrk="1" latinLnBrk="0" hangingPunct="1">
        <a:defRPr sz="3100" kern="1200">
          <a:solidFill>
            <a:schemeClr val="tx1"/>
          </a:solidFill>
          <a:latin typeface="+mn-lt"/>
          <a:ea typeface="+mn-ea"/>
          <a:cs typeface="+mn-cs"/>
        </a:defRPr>
      </a:lvl4pPr>
      <a:lvl5pPr marL="3134929" algn="l" defTabSz="1567464" rtl="0" eaLnBrk="1" latinLnBrk="0" hangingPunct="1">
        <a:defRPr sz="3100" kern="1200">
          <a:solidFill>
            <a:schemeClr val="tx1"/>
          </a:solidFill>
          <a:latin typeface="+mn-lt"/>
          <a:ea typeface="+mn-ea"/>
          <a:cs typeface="+mn-cs"/>
        </a:defRPr>
      </a:lvl5pPr>
      <a:lvl6pPr marL="3918661" algn="l" defTabSz="1567464" rtl="0" eaLnBrk="1" latinLnBrk="0" hangingPunct="1">
        <a:defRPr sz="3100" kern="1200">
          <a:solidFill>
            <a:schemeClr val="tx1"/>
          </a:solidFill>
          <a:latin typeface="+mn-lt"/>
          <a:ea typeface="+mn-ea"/>
          <a:cs typeface="+mn-cs"/>
        </a:defRPr>
      </a:lvl6pPr>
      <a:lvl7pPr marL="4702393" algn="l" defTabSz="1567464" rtl="0" eaLnBrk="1" latinLnBrk="0" hangingPunct="1">
        <a:defRPr sz="3100" kern="1200">
          <a:solidFill>
            <a:schemeClr val="tx1"/>
          </a:solidFill>
          <a:latin typeface="+mn-lt"/>
          <a:ea typeface="+mn-ea"/>
          <a:cs typeface="+mn-cs"/>
        </a:defRPr>
      </a:lvl7pPr>
      <a:lvl8pPr marL="5486126" algn="l" defTabSz="1567464" rtl="0" eaLnBrk="1" latinLnBrk="0" hangingPunct="1">
        <a:defRPr sz="3100" kern="1200">
          <a:solidFill>
            <a:schemeClr val="tx1"/>
          </a:solidFill>
          <a:latin typeface="+mn-lt"/>
          <a:ea typeface="+mn-ea"/>
          <a:cs typeface="+mn-cs"/>
        </a:defRPr>
      </a:lvl8pPr>
      <a:lvl9pPr marL="6269858" algn="l" defTabSz="1567464" rtl="0" eaLnBrk="1" latinLnBrk="0" hangingPunct="1">
        <a:defRPr sz="3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28022" y="3813048"/>
            <a:ext cx="15709185" cy="2921000"/>
          </a:xfrm>
          <a:prstGeom prst="rect">
            <a:avLst/>
          </a:prstGeom>
          <a:solidFill>
            <a:srgbClr val="738302">
              <a:alpha val="69804"/>
            </a:srgbClr>
          </a:solidFill>
        </p:spPr>
        <p:txBody>
          <a:bodyPr vert="horz" lIns="156729" tIns="78365" rIns="156729" bIns="78365" rtlCol="0">
            <a:noAutofit/>
          </a:bodyPr>
          <a:lstStyle>
            <a:lvl1pPr marL="0" indent="0" algn="r" defTabSz="914400" rtl="0" eaLnBrk="1" latinLnBrk="0" hangingPunct="1">
              <a:spcBef>
                <a:spcPct val="20000"/>
              </a:spcBef>
              <a:buFont typeface="Arial" pitchFamily="34" charset="0"/>
              <a:buNone/>
              <a:defRPr sz="2000" i="0" kern="12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b="1" dirty="0" smtClean="0">
                <a:solidFill>
                  <a:srgbClr val="FFFFFF"/>
                </a:solidFill>
              </a:rPr>
              <a:t>ECOLOGICAL ASSESSMENT</a:t>
            </a:r>
            <a:r>
              <a:rPr lang="en-US" sz="4800" b="1" dirty="0">
                <a:solidFill>
                  <a:srgbClr val="FFFFFF"/>
                </a:solidFill>
              </a:rPr>
              <a:t>:                 </a:t>
            </a:r>
            <a:endParaRPr lang="en-US" sz="4800" b="1" dirty="0" smtClean="0">
              <a:solidFill>
                <a:srgbClr val="FFFFFF"/>
              </a:solidFill>
            </a:endParaRPr>
          </a:p>
          <a:p>
            <a:r>
              <a:rPr lang="en-US" sz="4800" b="1" dirty="0" smtClean="0">
                <a:solidFill>
                  <a:srgbClr val="FFFFFF"/>
                </a:solidFill>
              </a:rPr>
              <a:t>MEANS-ENDS </a:t>
            </a:r>
            <a:r>
              <a:rPr lang="en-US" sz="4800" b="1" dirty="0">
                <a:solidFill>
                  <a:srgbClr val="FFFFFF"/>
                </a:solidFill>
              </a:rPr>
              <a:t>DIAGRAMS</a:t>
            </a:r>
          </a:p>
          <a:p>
            <a:r>
              <a:rPr lang="en-US" sz="4500" dirty="0">
                <a:solidFill>
                  <a:srgbClr val="FFFFFF"/>
                </a:solidFill>
              </a:rPr>
              <a:t>ACES Workshop 2014</a:t>
            </a:r>
          </a:p>
          <a:p>
            <a:endParaRPr lang="en-US" sz="4500" dirty="0">
              <a:solidFill>
                <a:srgbClr val="FFFFFF"/>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499" t="6944" r="4165" b="30994"/>
          <a:stretch/>
        </p:blipFill>
        <p:spPr>
          <a:xfrm>
            <a:off x="124551" y="7059845"/>
            <a:ext cx="3342549" cy="3244653"/>
          </a:xfrm>
          <a:prstGeom prst="rect">
            <a:avLst/>
          </a:prstGeom>
        </p:spPr>
      </p:pic>
      <p:sp>
        <p:nvSpPr>
          <p:cNvPr id="7" name="TextBox 6"/>
          <p:cNvSpPr txBox="1"/>
          <p:nvPr/>
        </p:nvSpPr>
        <p:spPr>
          <a:xfrm>
            <a:off x="3467100" y="7772400"/>
            <a:ext cx="8134350" cy="2543545"/>
          </a:xfrm>
          <a:prstGeom prst="rect">
            <a:avLst/>
          </a:prstGeom>
          <a:solidFill>
            <a:schemeClr val="bg1"/>
          </a:solidFill>
        </p:spPr>
        <p:txBody>
          <a:bodyPr wrap="square" lIns="156729" tIns="78365" rIns="156729" bIns="78365" rtlCol="0">
            <a:spAutoFit/>
          </a:bodyPr>
          <a:lstStyle/>
          <a:p>
            <a:r>
              <a:rPr lang="en-US" b="1" dirty="0">
                <a:solidFill>
                  <a:srgbClr val="001A57"/>
                </a:solidFill>
              </a:rPr>
              <a:t>Christy Ihlo, MEM</a:t>
            </a:r>
          </a:p>
          <a:p>
            <a:r>
              <a:rPr lang="en-US" dirty="0">
                <a:solidFill>
                  <a:srgbClr val="001A57"/>
                </a:solidFill>
              </a:rPr>
              <a:t>Research Assistant, Ecosystem Services Program</a:t>
            </a:r>
          </a:p>
          <a:p>
            <a:r>
              <a:rPr lang="en-US" dirty="0">
                <a:solidFill>
                  <a:srgbClr val="001A57"/>
                </a:solidFill>
              </a:rPr>
              <a:t>Nicholas Institute for Environmental  </a:t>
            </a:r>
          </a:p>
          <a:p>
            <a:r>
              <a:rPr lang="en-US" dirty="0">
                <a:solidFill>
                  <a:srgbClr val="001A57"/>
                </a:solidFill>
              </a:rPr>
              <a:t>  Policy Solutions</a:t>
            </a:r>
          </a:p>
          <a:p>
            <a:r>
              <a:rPr lang="en-US" dirty="0">
                <a:solidFill>
                  <a:srgbClr val="001A57"/>
                </a:solidFill>
              </a:rPr>
              <a:t>Duke University</a:t>
            </a:r>
          </a:p>
        </p:txBody>
      </p:sp>
      <p:sp>
        <p:nvSpPr>
          <p:cNvPr id="8" name="Title 1"/>
          <p:cNvSpPr txBox="1">
            <a:spLocks/>
          </p:cNvSpPr>
          <p:nvPr/>
        </p:nvSpPr>
        <p:spPr>
          <a:xfrm>
            <a:off x="73151" y="228600"/>
            <a:ext cx="15764055" cy="2017776"/>
          </a:xfrm>
          <a:prstGeom prst="rect">
            <a:avLst/>
          </a:prstGeom>
        </p:spPr>
        <p:txBody>
          <a:bodyPr/>
          <a:lstStyle>
            <a:lvl1pPr algn="ctr" defTabSz="1567464" rtl="0" eaLnBrk="1" latinLnBrk="0" hangingPunct="1">
              <a:spcBef>
                <a:spcPct val="0"/>
              </a:spcBef>
              <a:buNone/>
              <a:defRPr sz="7500" kern="1200">
                <a:solidFill>
                  <a:schemeClr val="tx1"/>
                </a:solidFill>
                <a:latin typeface="+mj-lt"/>
                <a:ea typeface="+mj-ea"/>
                <a:cs typeface="+mj-cs"/>
              </a:defRPr>
            </a:lvl1pPr>
          </a:lstStyle>
          <a:p>
            <a:pPr algn="r"/>
            <a:r>
              <a:rPr lang="en-US" sz="6400" dirty="0" smtClean="0">
                <a:solidFill>
                  <a:schemeClr val="bg1"/>
                </a:solidFill>
              </a:rPr>
              <a:t>The Federal Resource Management and Ecosystem Services </a:t>
            </a:r>
            <a:r>
              <a:rPr lang="en-US" sz="6400" b="1" dirty="0" smtClean="0">
                <a:solidFill>
                  <a:schemeClr val="bg1"/>
                </a:solidFill>
              </a:rPr>
              <a:t>Guidebook</a:t>
            </a:r>
            <a:endParaRPr lang="en-US" sz="6400" b="1" dirty="0">
              <a:solidFill>
                <a:schemeClr val="bg1"/>
              </a:solidFill>
            </a:endParaRPr>
          </a:p>
        </p:txBody>
      </p:sp>
    </p:spTree>
    <p:extLst>
      <p:ext uri="{BB962C8B-B14F-4D97-AF65-F5344CB8AC3E}">
        <p14:creationId xmlns:p14="http://schemas.microsoft.com/office/powerpoint/2010/main" val="296405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200" dirty="0"/>
              <a:t>Hypothetical Example</a:t>
            </a:r>
          </a:p>
        </p:txBody>
      </p:sp>
      <p:graphicFrame>
        <p:nvGraphicFramePr>
          <p:cNvPr id="5" name="Table 4"/>
          <p:cNvGraphicFramePr>
            <a:graphicFrameLocks noGrp="1"/>
          </p:cNvGraphicFramePr>
          <p:nvPr>
            <p:extLst>
              <p:ext uri="{D42A27DB-BD31-4B8C-83A1-F6EECF244321}">
                <p14:modId xmlns:p14="http://schemas.microsoft.com/office/powerpoint/2010/main" val="699572637"/>
              </p:ext>
            </p:extLst>
          </p:nvPr>
        </p:nvGraphicFramePr>
        <p:xfrm>
          <a:off x="914400" y="3810000"/>
          <a:ext cx="14478003" cy="6370257"/>
        </p:xfrm>
        <a:graphic>
          <a:graphicData uri="http://schemas.openxmlformats.org/drawingml/2006/table">
            <a:tbl>
              <a:tblPr/>
              <a:tblGrid>
                <a:gridCol w="4343400"/>
                <a:gridCol w="1752601"/>
                <a:gridCol w="1752601"/>
                <a:gridCol w="1828801"/>
                <a:gridCol w="1600200"/>
                <a:gridCol w="1524000"/>
                <a:gridCol w="1676400"/>
              </a:tblGrid>
              <a:tr h="343587">
                <a:tc rowSpan="4">
                  <a:txBody>
                    <a:bodyPr/>
                    <a:lstStyle/>
                    <a:p>
                      <a:pPr algn="ctr" fontAlgn="b"/>
                      <a:endParaRPr lang="en-US" sz="1700" b="0" i="0" u="none" strike="noStrike" dirty="0">
                        <a:solidFill>
                          <a:srgbClr val="000000"/>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2"/>
                    </a:solidFill>
                  </a:tcPr>
                </a:tc>
                <a:tc gridSpan="6">
                  <a:txBody>
                    <a:bodyPr/>
                    <a:lstStyle/>
                    <a:p>
                      <a:pPr algn="ctr" fontAlgn="b"/>
                      <a:r>
                        <a:rPr lang="en-US" sz="2200" b="1" i="0" u="none" strike="noStrike" dirty="0" smtClean="0">
                          <a:solidFill>
                            <a:schemeClr val="bg2"/>
                          </a:solidFill>
                          <a:effectLst/>
                          <a:latin typeface="Calibri"/>
                        </a:rPr>
                        <a:t>POTENTIAL MANAGEMENT ALTERNATIVES</a:t>
                      </a:r>
                      <a:endParaRPr lang="en-US" sz="22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7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bg2"/>
                          </a:solidFill>
                          <a:effectLst/>
                          <a:latin typeface="Calibri"/>
                        </a:rPr>
                        <a:t>ALT. 1</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2</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3</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4</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5</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6</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r>
              <a:tr h="8465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ctr"/>
                      <a:r>
                        <a:rPr lang="en-US" sz="1800" b="1" i="0" u="none" strike="noStrike" dirty="0" smtClean="0">
                          <a:solidFill>
                            <a:schemeClr val="bg2"/>
                          </a:solidFill>
                          <a:effectLst/>
                          <a:latin typeface="Calibri"/>
                        </a:rPr>
                        <a:t>Mechanical Thinning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Prescribed    Burning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Mechanical Thinning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Prescribed Burning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Chemical Cheatgrass Removal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Chemical Cheatgrass Removal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r>
              <a:tr h="5671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bg2"/>
                          </a:solidFill>
                          <a:effectLst/>
                          <a:latin typeface="Calibri"/>
                        </a:rPr>
                        <a:t>(Site A - Lowland)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A - Lowland)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B - Upland)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B - Upland)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C)</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smtClean="0">
                          <a:solidFill>
                            <a:srgbClr val="000000"/>
                          </a:solidFill>
                          <a:effectLst/>
                          <a:latin typeface="Calibri"/>
                        </a:rPr>
                        <a:t>Fuel </a:t>
                      </a:r>
                      <a:r>
                        <a:rPr lang="en-US" sz="2200" b="0" i="0" u="none" strike="noStrike" dirty="0">
                          <a:solidFill>
                            <a:srgbClr val="000000"/>
                          </a:solidFill>
                          <a:effectLst/>
                          <a:latin typeface="Calibri"/>
                        </a:rPr>
                        <a:t>conditions result in a low threat </a:t>
                      </a:r>
                      <a:r>
                        <a:rPr lang="en-US" sz="2200" b="0" i="0" u="none" strike="noStrike" dirty="0" smtClean="0">
                          <a:solidFill>
                            <a:srgbClr val="000000"/>
                          </a:solidFill>
                          <a:effectLst/>
                          <a:latin typeface="Calibri"/>
                        </a:rPr>
                        <a:t>  to </a:t>
                      </a:r>
                      <a:r>
                        <a:rPr lang="en-US" sz="2200" b="0" i="0" u="none" strike="noStrike" dirty="0">
                          <a:solidFill>
                            <a:srgbClr val="000000"/>
                          </a:solidFill>
                          <a:effectLst/>
                          <a:latin typeface="Calibri"/>
                        </a:rPr>
                        <a:t>community</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rgbClr val="000000"/>
                          </a:solidFill>
                          <a:effectLst/>
                          <a:latin typeface="Calibri"/>
                        </a:rPr>
                        <a:t>Visibility and healthy air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rgbClr val="000000"/>
                          </a:solidFill>
                          <a:effectLst/>
                          <a:latin typeface="Calibri"/>
                        </a:rPr>
                        <a:t>Riparian areas resilient to fire</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a:solidFill>
                            <a:schemeClr val="bg2"/>
                          </a:solidFill>
                          <a:effectLst/>
                          <a:latin typeface="Calibri"/>
                        </a:rPr>
                        <a:t>Hunting/wildlife watching opportunities improved</a:t>
                      </a: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a:solidFill>
                            <a:schemeClr val="bg2"/>
                          </a:solidFill>
                          <a:effectLst/>
                          <a:latin typeface="Calibri"/>
                        </a:rPr>
                        <a:t>Hiking/camping opportunities maintained</a:t>
                      </a: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chemeClr val="bg2"/>
                          </a:solidFill>
                          <a:effectLst/>
                          <a:latin typeface="Calibri"/>
                        </a:rPr>
                        <a:t>Timber harvest sustained</a:t>
                      </a: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chemeClr val="bg2"/>
                          </a:solidFill>
                          <a:effectLst/>
                          <a:latin typeface="Calibri"/>
                        </a:rPr>
                        <a:t>Habitats/species protected</a:t>
                      </a: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6" name="Content Placeholder 2"/>
          <p:cNvSpPr>
            <a:spLocks noGrp="1"/>
          </p:cNvSpPr>
          <p:nvPr>
            <p:ph idx="1"/>
          </p:nvPr>
        </p:nvSpPr>
        <p:spPr>
          <a:xfrm>
            <a:off x="661424" y="1828800"/>
            <a:ext cx="15035778" cy="1752600"/>
          </a:xfrm>
        </p:spPr>
        <p:txBody>
          <a:bodyPr>
            <a:normAutofit/>
          </a:bodyPr>
          <a:lstStyle/>
          <a:p>
            <a:pPr marL="0" indent="0" algn="ctr">
              <a:buNone/>
            </a:pPr>
            <a:r>
              <a:rPr lang="en-US" sz="5000" spc="0" dirty="0"/>
              <a:t>Task: reduce risk of catastrophic wildfire to urban areas and improve air quality</a:t>
            </a:r>
          </a:p>
        </p:txBody>
      </p:sp>
    </p:spTree>
    <p:extLst>
      <p:ext uri="{BB962C8B-B14F-4D97-AF65-F5344CB8AC3E}">
        <p14:creationId xmlns:p14="http://schemas.microsoft.com/office/powerpoint/2010/main" val="50931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200" dirty="0"/>
              <a:t>Hypothetical Example</a:t>
            </a:r>
          </a:p>
        </p:txBody>
      </p:sp>
      <p:graphicFrame>
        <p:nvGraphicFramePr>
          <p:cNvPr id="5" name="Table 4"/>
          <p:cNvGraphicFramePr>
            <a:graphicFrameLocks noGrp="1"/>
          </p:cNvGraphicFramePr>
          <p:nvPr>
            <p:extLst>
              <p:ext uri="{D42A27DB-BD31-4B8C-83A1-F6EECF244321}">
                <p14:modId xmlns:p14="http://schemas.microsoft.com/office/powerpoint/2010/main" val="4200922495"/>
              </p:ext>
            </p:extLst>
          </p:nvPr>
        </p:nvGraphicFramePr>
        <p:xfrm>
          <a:off x="914400" y="3810000"/>
          <a:ext cx="14478003" cy="6370257"/>
        </p:xfrm>
        <a:graphic>
          <a:graphicData uri="http://schemas.openxmlformats.org/drawingml/2006/table">
            <a:tbl>
              <a:tblPr/>
              <a:tblGrid>
                <a:gridCol w="4343400"/>
                <a:gridCol w="1752601"/>
                <a:gridCol w="1752601"/>
                <a:gridCol w="1828801"/>
                <a:gridCol w="1600200"/>
                <a:gridCol w="1524000"/>
                <a:gridCol w="1676400"/>
              </a:tblGrid>
              <a:tr h="343587">
                <a:tc rowSpan="4">
                  <a:txBody>
                    <a:bodyPr/>
                    <a:lstStyle/>
                    <a:p>
                      <a:pPr algn="ctr" fontAlgn="b"/>
                      <a:endParaRPr lang="en-US" sz="1700" b="0" i="0" u="none" strike="noStrike" dirty="0">
                        <a:solidFill>
                          <a:srgbClr val="000000"/>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2"/>
                    </a:solidFill>
                  </a:tcPr>
                </a:tc>
                <a:tc gridSpan="6">
                  <a:txBody>
                    <a:bodyPr/>
                    <a:lstStyle/>
                    <a:p>
                      <a:pPr algn="ctr" fontAlgn="b"/>
                      <a:r>
                        <a:rPr lang="en-US" sz="2200" b="1" i="0" u="none" strike="noStrike" dirty="0" smtClean="0">
                          <a:solidFill>
                            <a:schemeClr val="bg2"/>
                          </a:solidFill>
                          <a:effectLst/>
                          <a:latin typeface="Calibri"/>
                        </a:rPr>
                        <a:t>POTENTIAL MANAGEMENT ALTERNATIVES</a:t>
                      </a:r>
                      <a:endParaRPr lang="en-US" sz="22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7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bg2"/>
                          </a:solidFill>
                          <a:effectLst/>
                          <a:latin typeface="Calibri"/>
                        </a:rPr>
                        <a:t>ALT. 1</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2</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3</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4</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5</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ALT. 6</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r>
              <a:tr h="8465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ctr"/>
                      <a:r>
                        <a:rPr lang="en-US" sz="1800" b="1" i="0" u="none" strike="noStrike" dirty="0" smtClean="0">
                          <a:solidFill>
                            <a:schemeClr val="bg2"/>
                          </a:solidFill>
                          <a:effectLst/>
                          <a:latin typeface="Calibri"/>
                        </a:rPr>
                        <a:t>Mechanical Thinning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Prescribed    Burning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Mechanical Thinning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Prescribed Burning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Chemical Cheatgrass Removal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c>
                  <a:txBody>
                    <a:bodyPr/>
                    <a:lstStyle/>
                    <a:p>
                      <a:pPr algn="ctr" fontAlgn="ctr"/>
                      <a:r>
                        <a:rPr lang="en-US" sz="1800" b="1" i="0" u="none" strike="noStrike" dirty="0" smtClean="0">
                          <a:solidFill>
                            <a:schemeClr val="bg2"/>
                          </a:solidFill>
                          <a:effectLst/>
                          <a:latin typeface="Calibri"/>
                        </a:rPr>
                        <a:t>Chemical Cheatgrass Removal </a:t>
                      </a:r>
                      <a:endParaRPr lang="en-US" sz="1800" b="1" i="0" u="none" strike="noStrike" dirty="0">
                        <a:solidFill>
                          <a:schemeClr val="bg2"/>
                        </a:solidFill>
                        <a:effectLst/>
                        <a:latin typeface="Calibri"/>
                      </a:endParaRPr>
                    </a:p>
                  </a:txBody>
                  <a:tcPr marL="8307" marR="8307" marT="830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solidFill>
                  </a:tcPr>
                </a:tc>
              </a:tr>
              <a:tr h="5671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bg2"/>
                          </a:solidFill>
                          <a:effectLst/>
                          <a:latin typeface="Calibri"/>
                        </a:rPr>
                        <a:t>(Site A - Lowland)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A - Lowland)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B - Upland)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B - Upland)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C)</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smtClean="0">
                          <a:solidFill>
                            <a:schemeClr val="bg2"/>
                          </a:solidFill>
                          <a:effectLst/>
                          <a:latin typeface="Calibri"/>
                        </a:rPr>
                        <a:t>(Site D)</a:t>
                      </a:r>
                      <a:endParaRPr lang="en-US" sz="1800" b="1" i="0" u="none" strike="noStrike" dirty="0">
                        <a:solidFill>
                          <a:schemeClr val="bg2"/>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smtClean="0">
                          <a:solidFill>
                            <a:srgbClr val="000000"/>
                          </a:solidFill>
                          <a:effectLst/>
                          <a:latin typeface="Calibri"/>
                        </a:rPr>
                        <a:t>Fuel </a:t>
                      </a:r>
                      <a:r>
                        <a:rPr lang="en-US" sz="2200" b="0" i="0" u="none" strike="noStrike" dirty="0">
                          <a:solidFill>
                            <a:srgbClr val="000000"/>
                          </a:solidFill>
                          <a:effectLst/>
                          <a:latin typeface="Calibri"/>
                        </a:rPr>
                        <a:t>conditions result in a low threat </a:t>
                      </a:r>
                      <a:r>
                        <a:rPr lang="en-US" sz="2200" b="0" i="0" u="none" strike="noStrike" dirty="0" smtClean="0">
                          <a:solidFill>
                            <a:srgbClr val="000000"/>
                          </a:solidFill>
                          <a:effectLst/>
                          <a:latin typeface="Calibri"/>
                        </a:rPr>
                        <a:t>  to </a:t>
                      </a:r>
                      <a:r>
                        <a:rPr lang="en-US" sz="2200" b="0" i="0" u="none" strike="noStrike" dirty="0">
                          <a:solidFill>
                            <a:srgbClr val="000000"/>
                          </a:solidFill>
                          <a:effectLst/>
                          <a:latin typeface="Calibri"/>
                        </a:rPr>
                        <a:t>community</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rgbClr val="000000"/>
                          </a:solidFill>
                          <a:effectLst/>
                          <a:latin typeface="Calibri"/>
                        </a:rPr>
                        <a:t>Visibility and healthy air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rgbClr val="000000"/>
                          </a:solidFill>
                          <a:effectLst/>
                          <a:latin typeface="Calibri"/>
                        </a:rPr>
                        <a:t>Riparian areas resilient to fire</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a:solidFill>
                            <a:schemeClr val="tx2"/>
                          </a:solidFill>
                          <a:effectLst/>
                          <a:latin typeface="Calibri"/>
                        </a:rPr>
                        <a:t>Hunting/wildlife watching opportunities improved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a:solidFill>
                            <a:schemeClr val="tx2"/>
                          </a:solidFill>
                          <a:effectLst/>
                          <a:latin typeface="Calibri"/>
                        </a:rPr>
                        <a:t>Hiking/camping opportunities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chemeClr val="tx2"/>
                          </a:solidFill>
                          <a:effectLst/>
                          <a:latin typeface="Calibri"/>
                        </a:rPr>
                        <a:t>Timber harvest sustained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chemeClr val="tx2"/>
                          </a:solidFill>
                          <a:effectLst/>
                          <a:latin typeface="Calibri"/>
                        </a:rPr>
                        <a:t>Habitats/species protected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6" name="Content Placeholder 2"/>
          <p:cNvSpPr>
            <a:spLocks noGrp="1"/>
          </p:cNvSpPr>
          <p:nvPr>
            <p:ph idx="1"/>
          </p:nvPr>
        </p:nvSpPr>
        <p:spPr>
          <a:xfrm>
            <a:off x="661424" y="1828800"/>
            <a:ext cx="15035778" cy="1752600"/>
          </a:xfrm>
        </p:spPr>
        <p:txBody>
          <a:bodyPr>
            <a:normAutofit/>
          </a:bodyPr>
          <a:lstStyle/>
          <a:p>
            <a:pPr marL="0" indent="0" algn="ctr">
              <a:buNone/>
            </a:pPr>
            <a:r>
              <a:rPr lang="en-US" sz="5000" spc="0" dirty="0"/>
              <a:t>Task: reduce risk of catastrophic wildfire to urban areas and improve air quality</a:t>
            </a:r>
          </a:p>
        </p:txBody>
      </p:sp>
    </p:spTree>
    <p:extLst>
      <p:ext uri="{BB962C8B-B14F-4D97-AF65-F5344CB8AC3E}">
        <p14:creationId xmlns:p14="http://schemas.microsoft.com/office/powerpoint/2010/main" val="2692223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200" dirty="0"/>
              <a:t>Hypothetical Example</a:t>
            </a:r>
          </a:p>
        </p:txBody>
      </p:sp>
      <p:graphicFrame>
        <p:nvGraphicFramePr>
          <p:cNvPr id="5" name="Table 4"/>
          <p:cNvGraphicFramePr>
            <a:graphicFrameLocks noGrp="1"/>
          </p:cNvGraphicFramePr>
          <p:nvPr>
            <p:extLst>
              <p:ext uri="{D42A27DB-BD31-4B8C-83A1-F6EECF244321}">
                <p14:modId xmlns:p14="http://schemas.microsoft.com/office/powerpoint/2010/main" val="2343725415"/>
              </p:ext>
            </p:extLst>
          </p:nvPr>
        </p:nvGraphicFramePr>
        <p:xfrm>
          <a:off x="914400" y="3810000"/>
          <a:ext cx="14478003" cy="6370257"/>
        </p:xfrm>
        <a:graphic>
          <a:graphicData uri="http://schemas.openxmlformats.org/drawingml/2006/table">
            <a:tbl>
              <a:tblPr/>
              <a:tblGrid>
                <a:gridCol w="4343400"/>
                <a:gridCol w="1752601"/>
                <a:gridCol w="1752601"/>
                <a:gridCol w="1828801"/>
                <a:gridCol w="1600200"/>
                <a:gridCol w="1524000"/>
                <a:gridCol w="1676400"/>
              </a:tblGrid>
              <a:tr h="343587">
                <a:tc rowSpan="4">
                  <a:txBody>
                    <a:bodyPr/>
                    <a:lstStyle/>
                    <a:p>
                      <a:pPr algn="ctr" fontAlgn="b"/>
                      <a:endParaRPr lang="en-US" sz="1700" b="0" i="0" u="none" strike="noStrike" dirty="0">
                        <a:solidFill>
                          <a:srgbClr val="000000"/>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2"/>
                    </a:solidFill>
                  </a:tcPr>
                </a:tc>
                <a:tc gridSpan="6">
                  <a:txBody>
                    <a:bodyPr/>
                    <a:lstStyle/>
                    <a:p>
                      <a:pPr algn="ctr" fontAlgn="b"/>
                      <a:r>
                        <a:rPr lang="en-US" sz="2200" b="1" i="0" u="none" strike="noStrike" dirty="0" smtClean="0">
                          <a:solidFill>
                            <a:schemeClr val="tx2"/>
                          </a:solidFill>
                          <a:effectLst/>
                          <a:latin typeface="Calibri"/>
                        </a:rPr>
                        <a:t>POTENTIAL MANAGEMENT ALTERNATIVES</a:t>
                      </a:r>
                      <a:endParaRPr lang="en-US" sz="22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7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tx2"/>
                          </a:solidFill>
                          <a:effectLst/>
                          <a:latin typeface="Calibri"/>
                        </a:rPr>
                        <a:t>ALT. 1</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2</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3</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4</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5</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6</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465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ctr"/>
                      <a:r>
                        <a:rPr lang="en-US" sz="1800" b="1" i="0" u="none" strike="noStrike" dirty="0" smtClean="0">
                          <a:solidFill>
                            <a:schemeClr val="tx2"/>
                          </a:solidFill>
                          <a:effectLst/>
                          <a:latin typeface="Calibri"/>
                        </a:rPr>
                        <a:t>Mechanical Thinning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Prescribed    Burning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Mechanical Thinning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Prescribed Burning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Chemical Cheatgrass Removal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Chemical Cheatgrass Removal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tx2"/>
                          </a:solidFill>
                          <a:effectLst/>
                          <a:latin typeface="Calibri"/>
                        </a:rPr>
                        <a:t>(Site A - Lowland)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A - Lowland)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B - Upland)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B - Upland)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C)</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8867">
                <a:tc>
                  <a:txBody>
                    <a:bodyPr/>
                    <a:lstStyle/>
                    <a:p>
                      <a:pPr algn="ctr" fontAlgn="ctr"/>
                      <a:r>
                        <a:rPr lang="en-US" sz="2200" b="0" i="0" u="none" strike="noStrike" dirty="0" smtClean="0">
                          <a:solidFill>
                            <a:srgbClr val="000000"/>
                          </a:solidFill>
                          <a:effectLst/>
                          <a:latin typeface="Calibri"/>
                        </a:rPr>
                        <a:t>Fuel </a:t>
                      </a:r>
                      <a:r>
                        <a:rPr lang="en-US" sz="2200" b="0" i="0" u="none" strike="noStrike" dirty="0">
                          <a:solidFill>
                            <a:srgbClr val="000000"/>
                          </a:solidFill>
                          <a:effectLst/>
                          <a:latin typeface="Calibri"/>
                        </a:rPr>
                        <a:t>conditions result in a low threat </a:t>
                      </a:r>
                      <a:r>
                        <a:rPr lang="en-US" sz="2200" b="0" i="0" u="none" strike="noStrike" dirty="0" smtClean="0">
                          <a:solidFill>
                            <a:srgbClr val="000000"/>
                          </a:solidFill>
                          <a:effectLst/>
                          <a:latin typeface="Calibri"/>
                        </a:rPr>
                        <a:t>  to </a:t>
                      </a:r>
                      <a:r>
                        <a:rPr lang="en-US" sz="2200" b="0" i="0" u="none" strike="noStrike" dirty="0">
                          <a:solidFill>
                            <a:srgbClr val="000000"/>
                          </a:solidFill>
                          <a:effectLst/>
                          <a:latin typeface="Calibri"/>
                        </a:rPr>
                        <a:t>community</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rgbClr val="000000"/>
                          </a:solidFill>
                          <a:effectLst/>
                          <a:latin typeface="Calibri"/>
                        </a:rPr>
                        <a:t>Visibility and healthy air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rgbClr val="000000"/>
                          </a:solidFill>
                          <a:effectLst/>
                          <a:latin typeface="Calibri"/>
                        </a:rPr>
                        <a:t>Riparian areas resilient to fire</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a:solidFill>
                            <a:schemeClr val="tx2"/>
                          </a:solidFill>
                          <a:effectLst/>
                          <a:latin typeface="Calibri"/>
                        </a:rPr>
                        <a:t>Hunting/wildlife watching opportunities improved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678867">
                <a:tc>
                  <a:txBody>
                    <a:bodyPr/>
                    <a:lstStyle/>
                    <a:p>
                      <a:pPr algn="ctr" fontAlgn="ctr"/>
                      <a:r>
                        <a:rPr lang="en-US" sz="2200" b="0" i="0" u="none" strike="noStrike" dirty="0">
                          <a:solidFill>
                            <a:schemeClr val="tx2"/>
                          </a:solidFill>
                          <a:effectLst/>
                          <a:latin typeface="Calibri"/>
                        </a:rPr>
                        <a:t>Hiking/camping opportunities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chemeClr val="tx2"/>
                          </a:solidFill>
                          <a:effectLst/>
                          <a:latin typeface="Calibri"/>
                        </a:rPr>
                        <a:t>Timber harvest sustained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Calibri"/>
                        </a:rPr>
                        <a:t> </a:t>
                      </a:r>
                      <a:endParaRPr lang="en-US" sz="3700" b="0" i="0" u="none" strike="noStrike" dirty="0">
                        <a:solidFill>
                          <a:schemeClr val="bg2"/>
                        </a:solidFill>
                        <a:effectLst/>
                        <a:latin typeface="Calibri"/>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r h="567107">
                <a:tc>
                  <a:txBody>
                    <a:bodyPr/>
                    <a:lstStyle/>
                    <a:p>
                      <a:pPr algn="ctr" fontAlgn="ctr"/>
                      <a:r>
                        <a:rPr lang="en-US" sz="2200" b="0" i="0" u="none" strike="noStrike" dirty="0">
                          <a:solidFill>
                            <a:schemeClr val="tx2"/>
                          </a:solidFill>
                          <a:effectLst/>
                          <a:latin typeface="Calibri"/>
                        </a:rPr>
                        <a:t>Habitats/species protected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3700" b="0" i="0" u="none" strike="noStrike" dirty="0" smtClean="0">
                          <a:solidFill>
                            <a:schemeClr val="bg2"/>
                          </a:solidFill>
                          <a:effectLst/>
                          <a:latin typeface="Wingdings"/>
                        </a:rPr>
                        <a:t>ü</a:t>
                      </a:r>
                      <a:endParaRPr lang="en-US" sz="3700" b="0" i="0" u="none" strike="noStrike" dirty="0">
                        <a:solidFill>
                          <a:schemeClr val="bg2"/>
                        </a:solidFill>
                        <a:effectLst/>
                        <a:latin typeface="Wingdings"/>
                      </a:endParaRPr>
                    </a:p>
                  </a:txBody>
                  <a:tcPr marL="8307" marR="8307" marT="8307"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r>
            </a:tbl>
          </a:graphicData>
        </a:graphic>
      </p:graphicFrame>
      <p:sp>
        <p:nvSpPr>
          <p:cNvPr id="6" name="Content Placeholder 2"/>
          <p:cNvSpPr>
            <a:spLocks noGrp="1"/>
          </p:cNvSpPr>
          <p:nvPr>
            <p:ph idx="1"/>
          </p:nvPr>
        </p:nvSpPr>
        <p:spPr>
          <a:xfrm>
            <a:off x="661424" y="1828800"/>
            <a:ext cx="15035778" cy="1752600"/>
          </a:xfrm>
        </p:spPr>
        <p:txBody>
          <a:bodyPr>
            <a:normAutofit/>
          </a:bodyPr>
          <a:lstStyle/>
          <a:p>
            <a:pPr marL="0" indent="0" algn="ctr">
              <a:buNone/>
            </a:pPr>
            <a:r>
              <a:rPr lang="en-US" sz="5000" spc="0" dirty="0"/>
              <a:t>Task: reduce risk of catastrophic wildfire to urban areas and improve air quality</a:t>
            </a:r>
          </a:p>
        </p:txBody>
      </p:sp>
    </p:spTree>
    <p:extLst>
      <p:ext uri="{BB962C8B-B14F-4D97-AF65-F5344CB8AC3E}">
        <p14:creationId xmlns:p14="http://schemas.microsoft.com/office/powerpoint/2010/main" val="16552587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200" dirty="0"/>
              <a:t>Hypothetical Example</a:t>
            </a:r>
          </a:p>
        </p:txBody>
      </p:sp>
      <p:sp>
        <p:nvSpPr>
          <p:cNvPr id="4" name="Content Placeholder 2"/>
          <p:cNvSpPr>
            <a:spLocks noGrp="1"/>
          </p:cNvSpPr>
          <p:nvPr>
            <p:ph idx="1"/>
          </p:nvPr>
        </p:nvSpPr>
        <p:spPr>
          <a:xfrm>
            <a:off x="661424" y="1828800"/>
            <a:ext cx="15035778" cy="1752600"/>
          </a:xfrm>
        </p:spPr>
        <p:txBody>
          <a:bodyPr>
            <a:normAutofit/>
          </a:bodyPr>
          <a:lstStyle/>
          <a:p>
            <a:pPr marL="0" indent="0" algn="ctr">
              <a:buNone/>
            </a:pPr>
            <a:r>
              <a:rPr lang="en-US" sz="5000" spc="0" dirty="0"/>
              <a:t>Task: reduce risk of catastrophic wildfire to urban areas and improve air quality</a:t>
            </a:r>
          </a:p>
        </p:txBody>
      </p:sp>
      <p:graphicFrame>
        <p:nvGraphicFramePr>
          <p:cNvPr id="5" name="Table 4"/>
          <p:cNvGraphicFramePr>
            <a:graphicFrameLocks noGrp="1"/>
          </p:cNvGraphicFramePr>
          <p:nvPr>
            <p:extLst>
              <p:ext uri="{D42A27DB-BD31-4B8C-83A1-F6EECF244321}">
                <p14:modId xmlns:p14="http://schemas.microsoft.com/office/powerpoint/2010/main" val="2052044849"/>
              </p:ext>
            </p:extLst>
          </p:nvPr>
        </p:nvGraphicFramePr>
        <p:xfrm>
          <a:off x="914400" y="3810000"/>
          <a:ext cx="14478003" cy="6370257"/>
        </p:xfrm>
        <a:graphic>
          <a:graphicData uri="http://schemas.openxmlformats.org/drawingml/2006/table">
            <a:tbl>
              <a:tblPr/>
              <a:tblGrid>
                <a:gridCol w="4343400"/>
                <a:gridCol w="1752601"/>
                <a:gridCol w="1752601"/>
                <a:gridCol w="1828801"/>
                <a:gridCol w="1600200"/>
                <a:gridCol w="1524000"/>
                <a:gridCol w="1676400"/>
              </a:tblGrid>
              <a:tr h="343587">
                <a:tc rowSpan="4">
                  <a:txBody>
                    <a:bodyPr/>
                    <a:lstStyle/>
                    <a:p>
                      <a:pPr algn="ctr" fontAlgn="b"/>
                      <a:endParaRPr lang="en-US" sz="1700" b="0" i="0" u="none" strike="noStrike" dirty="0">
                        <a:solidFill>
                          <a:srgbClr val="000000"/>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2"/>
                    </a:solidFill>
                  </a:tcPr>
                </a:tc>
                <a:tc gridSpan="6">
                  <a:txBody>
                    <a:bodyPr/>
                    <a:lstStyle/>
                    <a:p>
                      <a:pPr algn="ctr" fontAlgn="b"/>
                      <a:r>
                        <a:rPr lang="en-US" sz="2200" b="1" i="0" u="none" strike="noStrike" dirty="0" smtClean="0">
                          <a:solidFill>
                            <a:schemeClr val="tx2"/>
                          </a:solidFill>
                          <a:effectLst/>
                          <a:latin typeface="Calibri"/>
                        </a:rPr>
                        <a:t>POTENTIAL MANAGEMENT ALTERNATIVES</a:t>
                      </a:r>
                      <a:endParaRPr lang="en-US" sz="22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7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tx2"/>
                          </a:solidFill>
                          <a:effectLst/>
                          <a:latin typeface="Calibri"/>
                        </a:rPr>
                        <a:t>ALT. 1</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2</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3</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4</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5</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6</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465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ctr"/>
                      <a:r>
                        <a:rPr lang="en-US" sz="1800" b="1" i="0" u="none" strike="noStrike" dirty="0" smtClean="0">
                          <a:solidFill>
                            <a:schemeClr val="tx2"/>
                          </a:solidFill>
                          <a:effectLst/>
                          <a:latin typeface="Calibri"/>
                        </a:rPr>
                        <a:t>Mechanical Thinning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Prescribed    Burning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Mechanical Thinning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Prescribed Burning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Chemical Cheatgrass Removal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Chemical Cheatgrass Removal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tx2"/>
                          </a:solidFill>
                          <a:effectLst/>
                          <a:latin typeface="Calibri"/>
                        </a:rPr>
                        <a:t>(Site A - Lowland)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A - Lowland)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B - Upland)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B - Upland)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C)</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8867">
                <a:tc>
                  <a:txBody>
                    <a:bodyPr/>
                    <a:lstStyle/>
                    <a:p>
                      <a:pPr algn="ctr" fontAlgn="ctr"/>
                      <a:r>
                        <a:rPr lang="en-US" sz="2200" b="0" i="0" u="none" strike="noStrike" dirty="0" smtClean="0">
                          <a:solidFill>
                            <a:srgbClr val="000000"/>
                          </a:solidFill>
                          <a:effectLst/>
                          <a:latin typeface="Calibri"/>
                        </a:rPr>
                        <a:t>Fuel </a:t>
                      </a:r>
                      <a:r>
                        <a:rPr lang="en-US" sz="2200" b="0" i="0" u="none" strike="noStrike" dirty="0">
                          <a:solidFill>
                            <a:srgbClr val="000000"/>
                          </a:solidFill>
                          <a:effectLst/>
                          <a:latin typeface="Calibri"/>
                        </a:rPr>
                        <a:t>conditions result in a low threat </a:t>
                      </a:r>
                      <a:r>
                        <a:rPr lang="en-US" sz="2200" b="0" i="0" u="none" strike="noStrike" dirty="0" smtClean="0">
                          <a:solidFill>
                            <a:srgbClr val="000000"/>
                          </a:solidFill>
                          <a:effectLst/>
                          <a:latin typeface="Calibri"/>
                        </a:rPr>
                        <a:t>  to </a:t>
                      </a:r>
                      <a:r>
                        <a:rPr lang="en-US" sz="2200" b="0" i="0" u="none" strike="noStrike" dirty="0">
                          <a:solidFill>
                            <a:srgbClr val="000000"/>
                          </a:solidFill>
                          <a:effectLst/>
                          <a:latin typeface="Calibri"/>
                        </a:rPr>
                        <a:t>community</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rgbClr val="000000"/>
                          </a:solidFill>
                          <a:effectLst/>
                          <a:latin typeface="Calibri"/>
                        </a:rPr>
                        <a:t>Visibility and healthy air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rgbClr val="000000"/>
                          </a:solidFill>
                          <a:effectLst/>
                          <a:latin typeface="Calibri"/>
                        </a:rPr>
                        <a:t>Riparian areas resilient to fire</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8867">
                <a:tc>
                  <a:txBody>
                    <a:bodyPr/>
                    <a:lstStyle/>
                    <a:p>
                      <a:pPr algn="ctr" fontAlgn="ctr"/>
                      <a:r>
                        <a:rPr lang="en-US" sz="2200" b="0" i="0" u="none" strike="noStrike" dirty="0">
                          <a:solidFill>
                            <a:schemeClr val="tx2"/>
                          </a:solidFill>
                          <a:effectLst/>
                          <a:latin typeface="Calibri"/>
                        </a:rPr>
                        <a:t>Hunting/wildlife watching opportunities improved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8867">
                <a:tc>
                  <a:txBody>
                    <a:bodyPr/>
                    <a:lstStyle/>
                    <a:p>
                      <a:pPr algn="ctr" fontAlgn="ctr"/>
                      <a:r>
                        <a:rPr lang="en-US" sz="2200" b="0" i="0" u="none" strike="noStrike" dirty="0">
                          <a:solidFill>
                            <a:schemeClr val="tx2"/>
                          </a:solidFill>
                          <a:effectLst/>
                          <a:latin typeface="Calibri"/>
                        </a:rPr>
                        <a:t>Hiking/camping opportunities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chemeClr val="tx2"/>
                          </a:solidFill>
                          <a:effectLst/>
                          <a:latin typeface="Calibri"/>
                        </a:rPr>
                        <a:t>Timber harvest sustained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chemeClr val="tx2"/>
                          </a:solidFill>
                          <a:effectLst/>
                          <a:latin typeface="Calibri"/>
                        </a:rPr>
                        <a:t>Habitats/species protected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701086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200" dirty="0"/>
              <a:t>Hypothetical Example</a:t>
            </a:r>
          </a:p>
        </p:txBody>
      </p:sp>
      <p:graphicFrame>
        <p:nvGraphicFramePr>
          <p:cNvPr id="5" name="Table 4"/>
          <p:cNvGraphicFramePr>
            <a:graphicFrameLocks noGrp="1"/>
          </p:cNvGraphicFramePr>
          <p:nvPr>
            <p:extLst>
              <p:ext uri="{D42A27DB-BD31-4B8C-83A1-F6EECF244321}">
                <p14:modId xmlns:p14="http://schemas.microsoft.com/office/powerpoint/2010/main" val="2904345957"/>
              </p:ext>
            </p:extLst>
          </p:nvPr>
        </p:nvGraphicFramePr>
        <p:xfrm>
          <a:off x="914400" y="3810000"/>
          <a:ext cx="14478003" cy="6370257"/>
        </p:xfrm>
        <a:graphic>
          <a:graphicData uri="http://schemas.openxmlformats.org/drawingml/2006/table">
            <a:tbl>
              <a:tblPr/>
              <a:tblGrid>
                <a:gridCol w="4343400"/>
                <a:gridCol w="1752601"/>
                <a:gridCol w="1752601"/>
                <a:gridCol w="1828801"/>
                <a:gridCol w="1600200"/>
                <a:gridCol w="1524000"/>
                <a:gridCol w="1676400"/>
              </a:tblGrid>
              <a:tr h="343587">
                <a:tc rowSpan="4">
                  <a:txBody>
                    <a:bodyPr/>
                    <a:lstStyle/>
                    <a:p>
                      <a:pPr algn="ctr" fontAlgn="b"/>
                      <a:endParaRPr lang="en-US" sz="1700" b="0" i="0" u="none" strike="noStrike" dirty="0">
                        <a:solidFill>
                          <a:srgbClr val="000000"/>
                        </a:solidFill>
                        <a:effectLst/>
                        <a:latin typeface="Calibri"/>
                      </a:endParaRPr>
                    </a:p>
                  </a:txBody>
                  <a:tcPr marL="8307" marR="8307" marT="8307"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mpd="sng">
                      <a:noFill/>
                      <a:prstDash val="solid"/>
                    </a:lnBlToTr>
                    <a:solidFill>
                      <a:schemeClr val="bg2"/>
                    </a:solidFill>
                  </a:tcPr>
                </a:tc>
                <a:tc gridSpan="6">
                  <a:txBody>
                    <a:bodyPr/>
                    <a:lstStyle/>
                    <a:p>
                      <a:pPr algn="ctr" fontAlgn="b"/>
                      <a:r>
                        <a:rPr lang="en-US" sz="2200" b="1" i="0" u="none" strike="noStrike" dirty="0" smtClean="0">
                          <a:solidFill>
                            <a:schemeClr val="tx2"/>
                          </a:solidFill>
                          <a:effectLst/>
                          <a:latin typeface="Calibri"/>
                        </a:rPr>
                        <a:t>POTENTIAL MANAGEMENT ALTERNATIVES</a:t>
                      </a:r>
                      <a:endParaRPr lang="en-US" sz="22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77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tx2"/>
                          </a:solidFill>
                          <a:effectLst/>
                          <a:latin typeface="Calibri"/>
                        </a:rPr>
                        <a:t>ALT. 1</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2</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ALT. 3</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bg1">
                              <a:lumMod val="75000"/>
                            </a:schemeClr>
                          </a:solidFill>
                          <a:effectLst/>
                          <a:latin typeface="Calibri"/>
                        </a:rPr>
                        <a:t>ALT. 4</a:t>
                      </a:r>
                      <a:endParaRPr lang="en-US" sz="1800" b="1" i="0" u="none" strike="noStrike" dirty="0">
                        <a:solidFill>
                          <a:schemeClr val="bg1">
                            <a:lumMod val="75000"/>
                          </a:schemeClr>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bg1">
                              <a:lumMod val="75000"/>
                            </a:schemeClr>
                          </a:solidFill>
                          <a:effectLst/>
                          <a:latin typeface="Calibri"/>
                        </a:rPr>
                        <a:t>ALT. 5</a:t>
                      </a:r>
                      <a:endParaRPr lang="en-US" sz="1800" b="1" i="0" u="none" strike="noStrike" dirty="0">
                        <a:solidFill>
                          <a:schemeClr val="bg1">
                            <a:lumMod val="75000"/>
                          </a:schemeClr>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bg1">
                              <a:lumMod val="75000"/>
                            </a:schemeClr>
                          </a:solidFill>
                          <a:effectLst/>
                          <a:latin typeface="Calibri"/>
                        </a:rPr>
                        <a:t>ALT. 6</a:t>
                      </a:r>
                      <a:endParaRPr lang="en-US" sz="1800" b="1" i="0" u="none" strike="noStrike" dirty="0">
                        <a:solidFill>
                          <a:schemeClr val="bg1">
                            <a:lumMod val="75000"/>
                          </a:schemeClr>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465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a:noFill/>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ctr"/>
                      <a:r>
                        <a:rPr lang="en-US" sz="1800" b="1" i="0" u="none" strike="noStrike" dirty="0" smtClean="0">
                          <a:solidFill>
                            <a:schemeClr val="tx2"/>
                          </a:solidFill>
                          <a:effectLst/>
                          <a:latin typeface="Calibri"/>
                        </a:rPr>
                        <a:t>Mechanical Thinning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Prescribed    Burning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tx2"/>
                          </a:solidFill>
                          <a:effectLst/>
                          <a:latin typeface="Calibri"/>
                        </a:rPr>
                        <a:t>Mechanical Thinning </a:t>
                      </a:r>
                      <a:endParaRPr lang="en-US" sz="1800" b="1"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bg1">
                              <a:lumMod val="75000"/>
                            </a:schemeClr>
                          </a:solidFill>
                          <a:effectLst/>
                          <a:latin typeface="Calibri"/>
                        </a:rPr>
                        <a:t>Prescribed Burning </a:t>
                      </a:r>
                      <a:endParaRPr lang="en-US" sz="1800" b="1"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bg1">
                              <a:lumMod val="75000"/>
                            </a:schemeClr>
                          </a:solidFill>
                          <a:effectLst/>
                          <a:latin typeface="Calibri"/>
                        </a:rPr>
                        <a:t>Chemical Cheatgrass Removal </a:t>
                      </a:r>
                      <a:endParaRPr lang="en-US" sz="1800" b="1"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800" b="1" i="0" u="none" strike="noStrike" dirty="0" smtClean="0">
                          <a:solidFill>
                            <a:schemeClr val="bg1">
                              <a:lumMod val="75000"/>
                            </a:schemeClr>
                          </a:solidFill>
                          <a:effectLst/>
                          <a:latin typeface="Calibri"/>
                        </a:rPr>
                        <a:t>Chemical Cheatgrass Removal </a:t>
                      </a:r>
                      <a:endParaRPr lang="en-US" sz="1800" b="1"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vMerge="1">
                  <a:txBody>
                    <a:bodyPr/>
                    <a:lstStyle/>
                    <a:p>
                      <a:pPr algn="l" fontAlgn="b"/>
                      <a:endParaRPr lang="en-US" sz="1600" b="0" i="0" u="none" strike="noStrike" dirty="0">
                        <a:solidFill>
                          <a:srgbClr val="000000"/>
                        </a:solidFill>
                        <a:effectLst/>
                        <a:latin typeface="Calibri"/>
                      </a:endParaRPr>
                    </a:p>
                  </a:txBody>
                  <a:tcPr marL="8307" marR="8307" marT="8307" marB="0" anchor="b">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D9D9D9"/>
                    </a:solidFill>
                  </a:tcPr>
                </a:tc>
                <a:tc>
                  <a:txBody>
                    <a:bodyPr/>
                    <a:lstStyle/>
                    <a:p>
                      <a:pPr algn="ctr" fontAlgn="b"/>
                      <a:r>
                        <a:rPr lang="en-US" sz="1800" b="1" i="0" u="none" strike="noStrike" dirty="0" smtClean="0">
                          <a:solidFill>
                            <a:schemeClr val="tx2"/>
                          </a:solidFill>
                          <a:effectLst/>
                          <a:latin typeface="Calibri"/>
                        </a:rPr>
                        <a:t>(Site A - Lowland)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A - Lowland)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tx2"/>
                          </a:solidFill>
                          <a:effectLst/>
                          <a:latin typeface="Calibri"/>
                        </a:rPr>
                        <a:t>(Site B - Upland)</a:t>
                      </a:r>
                      <a:endParaRPr lang="en-US" sz="1800" b="1" i="0" u="none" strike="noStrike" dirty="0">
                        <a:solidFill>
                          <a:schemeClr val="tx2"/>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bg1">
                              <a:lumMod val="75000"/>
                            </a:schemeClr>
                          </a:solidFill>
                          <a:effectLst/>
                          <a:latin typeface="Calibri"/>
                        </a:rPr>
                        <a:t>(Site B - Upland)</a:t>
                      </a:r>
                      <a:endParaRPr lang="en-US" sz="1800" b="1" i="0" u="none" strike="noStrike" dirty="0">
                        <a:solidFill>
                          <a:schemeClr val="bg1">
                            <a:lumMod val="75000"/>
                          </a:schemeClr>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bg1">
                              <a:lumMod val="75000"/>
                            </a:schemeClr>
                          </a:solidFill>
                          <a:effectLst/>
                          <a:latin typeface="Calibri"/>
                        </a:rPr>
                        <a:t>(Site C)</a:t>
                      </a:r>
                      <a:endParaRPr lang="en-US" sz="1800" b="1" i="0" u="none" strike="noStrike" dirty="0">
                        <a:solidFill>
                          <a:schemeClr val="bg1">
                            <a:lumMod val="75000"/>
                          </a:schemeClr>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smtClean="0">
                          <a:solidFill>
                            <a:schemeClr val="bg1">
                              <a:lumMod val="75000"/>
                            </a:schemeClr>
                          </a:solidFill>
                          <a:effectLst/>
                          <a:latin typeface="Calibri"/>
                        </a:rPr>
                        <a:t>(Site D)</a:t>
                      </a:r>
                      <a:endParaRPr lang="en-US" sz="1800" b="1" i="0" u="none" strike="noStrike" dirty="0">
                        <a:solidFill>
                          <a:schemeClr val="bg1">
                            <a:lumMod val="75000"/>
                          </a:schemeClr>
                        </a:solidFill>
                        <a:effectLst/>
                        <a:latin typeface="Calibri"/>
                      </a:endParaRPr>
                    </a:p>
                  </a:txBody>
                  <a:tcPr marL="8307" marR="8307" marT="83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8867">
                <a:tc>
                  <a:txBody>
                    <a:bodyPr/>
                    <a:lstStyle/>
                    <a:p>
                      <a:pPr algn="ctr" fontAlgn="ctr"/>
                      <a:r>
                        <a:rPr lang="en-US" sz="2200" b="0" i="0" u="none" strike="noStrike" dirty="0" smtClean="0">
                          <a:solidFill>
                            <a:srgbClr val="000000"/>
                          </a:solidFill>
                          <a:effectLst/>
                          <a:latin typeface="Calibri"/>
                        </a:rPr>
                        <a:t>Fuel </a:t>
                      </a:r>
                      <a:r>
                        <a:rPr lang="en-US" sz="2200" b="0" i="0" u="none" strike="noStrike" dirty="0">
                          <a:solidFill>
                            <a:srgbClr val="000000"/>
                          </a:solidFill>
                          <a:effectLst/>
                          <a:latin typeface="Calibri"/>
                        </a:rPr>
                        <a:t>conditions result in a low threat </a:t>
                      </a:r>
                      <a:r>
                        <a:rPr lang="en-US" sz="2200" b="0" i="0" u="none" strike="noStrike" dirty="0" smtClean="0">
                          <a:solidFill>
                            <a:srgbClr val="000000"/>
                          </a:solidFill>
                          <a:effectLst/>
                          <a:latin typeface="Calibri"/>
                        </a:rPr>
                        <a:t>  to </a:t>
                      </a:r>
                      <a:r>
                        <a:rPr lang="en-US" sz="2200" b="0" i="0" u="none" strike="noStrike" dirty="0">
                          <a:solidFill>
                            <a:srgbClr val="000000"/>
                          </a:solidFill>
                          <a:effectLst/>
                          <a:latin typeface="Calibri"/>
                        </a:rPr>
                        <a:t>community</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Wingdings"/>
                        </a:rPr>
                        <a:t>ü</a:t>
                      </a:r>
                      <a:endParaRPr lang="en-US" sz="3700" b="0" i="0" u="none" strike="noStrike" dirty="0">
                        <a:solidFill>
                          <a:schemeClr val="bg1">
                            <a:lumMod val="75000"/>
                          </a:schemeClr>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rgbClr val="000000"/>
                          </a:solidFill>
                          <a:effectLst/>
                          <a:latin typeface="Calibri"/>
                        </a:rPr>
                        <a:t>Visibility and healthy air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Wingdings"/>
                        </a:rPr>
                        <a:t>ü</a:t>
                      </a:r>
                      <a:endParaRPr lang="en-US" sz="3700" b="0" i="0" u="none" strike="noStrike" dirty="0">
                        <a:solidFill>
                          <a:schemeClr val="bg1">
                            <a:lumMod val="75000"/>
                          </a:schemeClr>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Wingdings"/>
                        </a:rPr>
                        <a:t>ü</a:t>
                      </a:r>
                      <a:endParaRPr lang="en-US" sz="3700" b="0" i="0" u="none" strike="noStrike" dirty="0">
                        <a:solidFill>
                          <a:schemeClr val="bg1">
                            <a:lumMod val="75000"/>
                          </a:schemeClr>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Wingdings"/>
                        </a:rPr>
                        <a:t>ü</a:t>
                      </a:r>
                      <a:endParaRPr lang="en-US" sz="3700" b="0" i="0" u="none" strike="noStrike" dirty="0">
                        <a:solidFill>
                          <a:schemeClr val="bg1">
                            <a:lumMod val="75000"/>
                          </a:schemeClr>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rgbClr val="000000"/>
                          </a:solidFill>
                          <a:effectLst/>
                          <a:latin typeface="Calibri"/>
                        </a:rPr>
                        <a:t>Riparian areas resilient to fire</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8867">
                <a:tc>
                  <a:txBody>
                    <a:bodyPr/>
                    <a:lstStyle/>
                    <a:p>
                      <a:pPr algn="ctr" fontAlgn="ctr"/>
                      <a:r>
                        <a:rPr lang="en-US" sz="2200" b="0" i="0" u="none" strike="noStrike" dirty="0">
                          <a:solidFill>
                            <a:schemeClr val="tx2"/>
                          </a:solidFill>
                          <a:effectLst/>
                          <a:latin typeface="Calibri"/>
                        </a:rPr>
                        <a:t>Hunting/wildlife watching opportunities improved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8867">
                <a:tc>
                  <a:txBody>
                    <a:bodyPr/>
                    <a:lstStyle/>
                    <a:p>
                      <a:pPr algn="ctr" fontAlgn="ctr"/>
                      <a:r>
                        <a:rPr lang="en-US" sz="2200" b="0" i="0" u="none" strike="noStrike" dirty="0">
                          <a:solidFill>
                            <a:schemeClr val="tx2"/>
                          </a:solidFill>
                          <a:effectLst/>
                          <a:latin typeface="Calibri"/>
                        </a:rPr>
                        <a:t>Hiking/camping opportunities maintained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chemeClr val="tx2"/>
                          </a:solidFill>
                          <a:effectLst/>
                          <a:latin typeface="Calibri"/>
                        </a:rPr>
                        <a:t>Timber harvest sustained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Calibri"/>
                        </a:rPr>
                        <a:t> </a:t>
                      </a:r>
                      <a:endParaRPr lang="en-US" sz="3700" b="0" i="0" u="none" strike="noStrike" dirty="0">
                        <a:solidFill>
                          <a:schemeClr val="tx2"/>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Calibri"/>
                        </a:rPr>
                        <a:t> </a:t>
                      </a:r>
                      <a:endParaRPr lang="en-US" sz="3700" b="0" i="0" u="none" strike="noStrike" dirty="0">
                        <a:solidFill>
                          <a:schemeClr val="bg1">
                            <a:lumMod val="75000"/>
                          </a:schemeClr>
                        </a:solidFill>
                        <a:effectLst/>
                        <a:latin typeface="Calibri"/>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67107">
                <a:tc>
                  <a:txBody>
                    <a:bodyPr/>
                    <a:lstStyle/>
                    <a:p>
                      <a:pPr algn="ctr" fontAlgn="ctr"/>
                      <a:r>
                        <a:rPr lang="en-US" sz="2200" b="0" i="0" u="none" strike="noStrike" dirty="0">
                          <a:solidFill>
                            <a:schemeClr val="tx2"/>
                          </a:solidFill>
                          <a:effectLst/>
                          <a:latin typeface="Calibri"/>
                        </a:rPr>
                        <a:t>Habitats/species protected</a:t>
                      </a: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tx2"/>
                          </a:solidFill>
                          <a:effectLst/>
                          <a:latin typeface="Wingdings"/>
                        </a:rPr>
                        <a:t>ü</a:t>
                      </a:r>
                      <a:endParaRPr lang="en-US" sz="3700" b="0" i="0" u="none" strike="noStrike" dirty="0">
                        <a:solidFill>
                          <a:schemeClr val="tx2"/>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Wingdings"/>
                        </a:rPr>
                        <a:t>ü</a:t>
                      </a:r>
                      <a:endParaRPr lang="en-US" sz="3700" b="0" i="0" u="none" strike="noStrike" dirty="0">
                        <a:solidFill>
                          <a:schemeClr val="bg1">
                            <a:lumMod val="75000"/>
                          </a:schemeClr>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Wingdings"/>
                        </a:rPr>
                        <a:t>ü</a:t>
                      </a:r>
                      <a:endParaRPr lang="en-US" sz="3700" b="0" i="0" u="none" strike="noStrike" dirty="0">
                        <a:solidFill>
                          <a:schemeClr val="bg1">
                            <a:lumMod val="75000"/>
                          </a:schemeClr>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3700" b="0" i="0" u="none" strike="noStrike" dirty="0" smtClean="0">
                          <a:solidFill>
                            <a:schemeClr val="bg1">
                              <a:lumMod val="75000"/>
                            </a:schemeClr>
                          </a:solidFill>
                          <a:effectLst/>
                          <a:latin typeface="Wingdings"/>
                        </a:rPr>
                        <a:t>ü</a:t>
                      </a:r>
                      <a:endParaRPr lang="en-US" sz="3700" b="0" i="0" u="none" strike="noStrike" dirty="0">
                        <a:solidFill>
                          <a:schemeClr val="bg1">
                            <a:lumMod val="75000"/>
                          </a:schemeClr>
                        </a:solidFill>
                        <a:effectLst/>
                        <a:latin typeface="Wingdings"/>
                      </a:endParaRPr>
                    </a:p>
                  </a:txBody>
                  <a:tcPr marL="8307" marR="8307" marT="83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Content Placeholder 2"/>
          <p:cNvSpPr txBox="1">
            <a:spLocks/>
          </p:cNvSpPr>
          <p:nvPr/>
        </p:nvSpPr>
        <p:spPr>
          <a:xfrm>
            <a:off x="661424" y="1828800"/>
            <a:ext cx="15035778" cy="1752600"/>
          </a:xfrm>
          <a:prstGeom prst="rect">
            <a:avLst/>
          </a:prstGeom>
        </p:spPr>
        <p:txBody>
          <a:bodyPr vert="horz" lIns="156729" tIns="78365" rIns="156729" bIns="78365" rtlCol="0">
            <a:normAutofit/>
          </a:bodyPr>
          <a:lstStyle>
            <a:lvl1pPr marL="587799" indent="-587799" algn="l" defTabSz="1567464" rtl="0" eaLnBrk="1" latinLnBrk="0" hangingPunct="1">
              <a:spcBef>
                <a:spcPct val="20000"/>
              </a:spcBef>
              <a:buClr>
                <a:schemeClr val="accent1"/>
              </a:buClr>
              <a:buFont typeface="Wingdings" pitchFamily="2" charset="2"/>
              <a:buChar char="§"/>
              <a:defRPr sz="4100" kern="1200" spc="257" baseline="0">
                <a:solidFill>
                  <a:srgbClr val="001A57"/>
                </a:solidFill>
                <a:latin typeface="Calibri" pitchFamily="34" charset="0"/>
                <a:ea typeface="+mn-ea"/>
                <a:cs typeface="+mn-cs"/>
              </a:defRPr>
            </a:lvl1pPr>
            <a:lvl2pPr marL="1273565" indent="-489833" algn="l" defTabSz="1567464" rtl="0" eaLnBrk="1" latinLnBrk="0" hangingPunct="1">
              <a:spcBef>
                <a:spcPct val="20000"/>
              </a:spcBef>
              <a:buClr>
                <a:schemeClr val="accent2"/>
              </a:buClr>
              <a:buFont typeface="Wingdings" pitchFamily="2" charset="2"/>
              <a:buChar char="§"/>
              <a:defRPr sz="3100" kern="1200" spc="171" baseline="0">
                <a:solidFill>
                  <a:srgbClr val="001A57"/>
                </a:solidFill>
                <a:latin typeface="Calibri" pitchFamily="34" charset="0"/>
                <a:ea typeface="+mn-ea"/>
                <a:cs typeface="+mn-cs"/>
              </a:defRPr>
            </a:lvl2pPr>
            <a:lvl3pPr marL="1959331" indent="-391866" algn="l" defTabSz="1567464" rtl="0" eaLnBrk="1" latinLnBrk="0" hangingPunct="1">
              <a:spcBef>
                <a:spcPct val="20000"/>
              </a:spcBef>
              <a:buClr>
                <a:schemeClr val="accent3"/>
              </a:buClr>
              <a:buFont typeface="Wingdings" pitchFamily="2" charset="2"/>
              <a:buChar char="§"/>
              <a:defRPr sz="2700" kern="1200" spc="171" baseline="0">
                <a:solidFill>
                  <a:srgbClr val="001A57"/>
                </a:solidFill>
                <a:latin typeface="Calibri" pitchFamily="34" charset="0"/>
                <a:ea typeface="+mn-ea"/>
                <a:cs typeface="+mn-cs"/>
              </a:defRPr>
            </a:lvl3pPr>
            <a:lvl4pPr marL="2743063" indent="-391866" algn="l" defTabSz="1567464" rtl="0" eaLnBrk="1" latinLnBrk="0" hangingPunct="1">
              <a:spcBef>
                <a:spcPct val="20000"/>
              </a:spcBef>
              <a:buClr>
                <a:schemeClr val="accent4"/>
              </a:buClr>
              <a:buFont typeface="Wingdings" pitchFamily="2" charset="2"/>
              <a:buChar char="§"/>
              <a:defRPr sz="2400" kern="1200">
                <a:solidFill>
                  <a:srgbClr val="001A57"/>
                </a:solidFill>
                <a:latin typeface="Calibri" pitchFamily="34" charset="0"/>
                <a:ea typeface="+mn-ea"/>
                <a:cs typeface="+mn-cs"/>
              </a:defRPr>
            </a:lvl4pPr>
            <a:lvl5pPr marL="3526795" indent="-391866" algn="l" defTabSz="1567464" rtl="0" eaLnBrk="1" latinLnBrk="0" hangingPunct="1">
              <a:spcBef>
                <a:spcPct val="20000"/>
              </a:spcBef>
              <a:buClr>
                <a:schemeClr val="accent6"/>
              </a:buClr>
              <a:buFont typeface="Wingdings" pitchFamily="2" charset="2"/>
              <a:buChar char="§"/>
              <a:defRPr sz="2200" kern="1200" spc="171" baseline="0">
                <a:solidFill>
                  <a:srgbClr val="001A57"/>
                </a:solidFill>
                <a:latin typeface="Calibri" pitchFamily="34" charset="0"/>
                <a:ea typeface="+mn-ea"/>
                <a:cs typeface="+mn-cs"/>
              </a:defRPr>
            </a:lvl5pPr>
            <a:lvl6pPr marL="2664690" indent="-313493" algn="l" defTabSz="1567464" rtl="0" eaLnBrk="1" latinLnBrk="0" hangingPunct="1">
              <a:spcBef>
                <a:spcPct val="20000"/>
              </a:spcBef>
              <a:buClr>
                <a:schemeClr val="accent1"/>
              </a:buClr>
              <a:buFont typeface="Wingdings" pitchFamily="2" charset="2"/>
              <a:buChar char="§"/>
              <a:defRPr sz="2100" kern="1200">
                <a:solidFill>
                  <a:schemeClr val="tx2"/>
                </a:solidFill>
                <a:latin typeface="+mn-lt"/>
                <a:ea typeface="+mn-ea"/>
                <a:cs typeface="+mn-cs"/>
              </a:defRPr>
            </a:lvl6pPr>
            <a:lvl7pPr marL="3134929" indent="-313493" algn="l" defTabSz="1567464" rtl="0" eaLnBrk="1" latinLnBrk="0" hangingPunct="1">
              <a:spcBef>
                <a:spcPct val="20000"/>
              </a:spcBef>
              <a:buClr>
                <a:schemeClr val="accent2"/>
              </a:buClr>
              <a:buFont typeface="Wingdings" pitchFamily="2" charset="2"/>
              <a:buChar char="§"/>
              <a:defRPr sz="2100" kern="1200">
                <a:solidFill>
                  <a:schemeClr val="tx2"/>
                </a:solidFill>
                <a:latin typeface="+mn-lt"/>
                <a:ea typeface="+mn-ea"/>
                <a:cs typeface="+mn-cs"/>
              </a:defRPr>
            </a:lvl7pPr>
            <a:lvl8pPr marL="3605168" indent="-313493" algn="l" defTabSz="1567464" rtl="0" eaLnBrk="1" latinLnBrk="0" hangingPunct="1">
              <a:spcBef>
                <a:spcPct val="20000"/>
              </a:spcBef>
              <a:buClr>
                <a:schemeClr val="accent3"/>
              </a:buClr>
              <a:buFont typeface="Wingdings" pitchFamily="2" charset="2"/>
              <a:buChar char="§"/>
              <a:defRPr sz="2100" kern="1200">
                <a:solidFill>
                  <a:schemeClr val="tx2"/>
                </a:solidFill>
                <a:latin typeface="+mn-lt"/>
                <a:ea typeface="+mn-ea"/>
                <a:cs typeface="+mn-cs"/>
              </a:defRPr>
            </a:lvl8pPr>
            <a:lvl9pPr marL="4075408" indent="-313493" algn="l" defTabSz="1567464" rtl="0" eaLnBrk="1" latinLnBrk="0" hangingPunct="1">
              <a:spcBef>
                <a:spcPct val="20000"/>
              </a:spcBef>
              <a:buClr>
                <a:schemeClr val="accent5"/>
              </a:buClr>
              <a:buFont typeface="Wingdings" pitchFamily="2" charset="2"/>
              <a:buChar char="§"/>
              <a:defRPr sz="2100" kern="1200">
                <a:solidFill>
                  <a:schemeClr val="tx2"/>
                </a:solidFill>
                <a:latin typeface="+mn-lt"/>
                <a:ea typeface="+mn-ea"/>
                <a:cs typeface="+mn-cs"/>
              </a:defRPr>
            </a:lvl9pPr>
          </a:lstStyle>
          <a:p>
            <a:pPr marL="0" indent="0" algn="ctr">
              <a:buNone/>
            </a:pPr>
            <a:r>
              <a:rPr lang="en-US" sz="5000" spc="0" dirty="0"/>
              <a:t>Task: reduce risk of catastrophic wildfire to urban areas and improve air quality</a:t>
            </a:r>
          </a:p>
        </p:txBody>
      </p:sp>
    </p:spTree>
    <p:extLst>
      <p:ext uri="{BB962C8B-B14F-4D97-AF65-F5344CB8AC3E}">
        <p14:creationId xmlns:p14="http://schemas.microsoft.com/office/powerpoint/2010/main" val="3491363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sp>
        <p:nvSpPr>
          <p:cNvPr id="107" name="Rounded Rectangle 106"/>
          <p:cNvSpPr/>
          <p:nvPr/>
        </p:nvSpPr>
        <p:spPr>
          <a:xfrm>
            <a:off x="13789153" y="1872381"/>
            <a:ext cx="1714500"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Reduction of Fire Risk</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Biodiversity Existence</a:t>
            </a:r>
          </a:p>
        </p:txBody>
      </p: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sp>
        <p:nvSpPr>
          <p:cNvPr id="157" name="Rounded Rectangle 156"/>
          <p:cNvSpPr/>
          <p:nvPr/>
        </p:nvSpPr>
        <p:spPr>
          <a:xfrm>
            <a:off x="13789153" y="2498801"/>
            <a:ext cx="1714500"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Commuter Visibility</a:t>
            </a:r>
          </a:p>
        </p:txBody>
      </p: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3" name="TextBox 2"/>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1" name="TextBox 50"/>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1803102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62" name="Group 61"/>
          <p:cNvGrpSpPr/>
          <p:nvPr/>
        </p:nvGrpSpPr>
        <p:grpSpPr>
          <a:xfrm>
            <a:off x="5044441" y="1612393"/>
            <a:ext cx="1737360" cy="323165"/>
            <a:chOff x="2904071" y="1103299"/>
            <a:chExt cx="1737360" cy="323165"/>
          </a:xfrm>
        </p:grpSpPr>
        <p:sp>
          <p:nvSpPr>
            <p:cNvPr id="66" name="Rectangle 65"/>
            <p:cNvSpPr/>
            <p:nvPr/>
          </p:nvSpPr>
          <p:spPr>
            <a:xfrm>
              <a:off x="2904071" y="1106424"/>
              <a:ext cx="1737360" cy="320040"/>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74" name="Group 73"/>
          <p:cNvGrpSpPr/>
          <p:nvPr/>
        </p:nvGrpSpPr>
        <p:grpSpPr>
          <a:xfrm>
            <a:off x="7242803" y="1612393"/>
            <a:ext cx="1737360" cy="323165"/>
            <a:chOff x="2904071" y="1103299"/>
            <a:chExt cx="1737360" cy="323165"/>
          </a:xfrm>
        </p:grpSpPr>
        <p:sp>
          <p:nvSpPr>
            <p:cNvPr id="77" name="Rectangle 76"/>
            <p:cNvSpPr/>
            <p:nvPr/>
          </p:nvSpPr>
          <p:spPr>
            <a:xfrm>
              <a:off x="2904071" y="1106424"/>
              <a:ext cx="1737360" cy="320040"/>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sp>
        <p:nvSpPr>
          <p:cNvPr id="107" name="Rounded Rectangle 106"/>
          <p:cNvSpPr/>
          <p:nvPr/>
        </p:nvSpPr>
        <p:spPr>
          <a:xfrm>
            <a:off x="13789153" y="1872381"/>
            <a:ext cx="1714500" cy="549202"/>
          </a:xfrm>
          <a:prstGeom prst="roundRect">
            <a:avLst/>
          </a:prstGeom>
          <a:solidFill>
            <a:srgbClr val="B9D77A"/>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Biodiversity Existence</a:t>
            </a:r>
          </a:p>
        </p:txBody>
      </p:sp>
      <p:cxnSp>
        <p:nvCxnSpPr>
          <p:cNvPr id="118" name="Straight Arrow Connector 117"/>
          <p:cNvCxnSpPr>
            <a:endCxn id="67" idx="1"/>
          </p:cNvCxnSpPr>
          <p:nvPr/>
        </p:nvCxnSpPr>
        <p:spPr>
          <a:xfrm>
            <a:off x="2019299" y="1773976"/>
            <a:ext cx="3025142" cy="0"/>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6"/>
            <a:ext cx="461002" cy="0"/>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endCxn id="107" idx="1"/>
          </p:cNvCxnSpPr>
          <p:nvPr/>
        </p:nvCxnSpPr>
        <p:spPr>
          <a:xfrm>
            <a:off x="9753600" y="2146980"/>
            <a:ext cx="4035553" cy="0"/>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81799" y="1775538"/>
            <a:ext cx="7007354" cy="1669490"/>
            <a:chOff x="7576908" y="1011294"/>
            <a:chExt cx="7007353" cy="1669490"/>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p:nvPr/>
          </p:nvCxnSpPr>
          <p:spPr>
            <a:xfrm>
              <a:off x="7576908" y="1011294"/>
              <a:ext cx="650298" cy="1669490"/>
            </a:xfrm>
            <a:prstGeom prst="straightConnector1">
              <a:avLst/>
            </a:prstGeom>
            <a:noFill/>
            <a:ln w="9525" cap="flat" cmpd="sng" algn="ctr">
              <a:solidFill>
                <a:sysClr val="windowText" lastClr="000000"/>
              </a:solidFill>
              <a:prstDash val="solid"/>
              <a:headEnd type="none" w="med" len="med"/>
              <a:tailEnd type="none" w="med" len="med"/>
            </a:ln>
            <a:effectLst/>
          </p:spPr>
        </p:cxnSp>
      </p:grp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71" name="Straight Arrow Connector 170"/>
          <p:cNvCxnSpPr>
            <a:endCxn id="157" idx="1"/>
          </p:cNvCxnSpPr>
          <p:nvPr/>
        </p:nvCxnSpPr>
        <p:spPr>
          <a:xfrm>
            <a:off x="9753600" y="2773400"/>
            <a:ext cx="4035553" cy="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3" name="TextBox 2"/>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50" name="Straight Arrow Connector 149"/>
          <p:cNvCxnSpPr>
            <a:stCxn id="78" idx="3"/>
          </p:cNvCxnSpPr>
          <p:nvPr/>
        </p:nvCxnSpPr>
        <p:spPr>
          <a:xfrm>
            <a:off x="8980163" y="1773976"/>
            <a:ext cx="773439" cy="999424"/>
          </a:xfrm>
          <a:prstGeom prst="straightConnector1">
            <a:avLst/>
          </a:prstGeom>
          <a:noFill/>
          <a:ln w="9525" cap="flat" cmpd="sng" algn="ctr">
            <a:solidFill>
              <a:sysClr val="windowText" lastClr="000000"/>
            </a:solidFill>
            <a:prstDash val="solid"/>
            <a:tailEnd type="none"/>
          </a:ln>
          <a:effectLst/>
        </p:spPr>
      </p:cxnSp>
      <p:cxnSp>
        <p:nvCxnSpPr>
          <p:cNvPr id="151" name="Straight Arrow Connector 150"/>
          <p:cNvCxnSpPr>
            <a:stCxn id="78" idx="3"/>
          </p:cNvCxnSpPr>
          <p:nvPr/>
        </p:nvCxnSpPr>
        <p:spPr>
          <a:xfrm>
            <a:off x="8980163" y="1773976"/>
            <a:ext cx="773439" cy="373004"/>
          </a:xfrm>
          <a:prstGeom prst="straightConnector1">
            <a:avLst/>
          </a:prstGeom>
          <a:noFill/>
          <a:ln w="9525" cap="flat" cmpd="sng" algn="ctr">
            <a:solidFill>
              <a:sysClr val="windowText" lastClr="000000"/>
            </a:solidFill>
            <a:prstDash val="solid"/>
            <a:tailEnd type="none"/>
          </a:ln>
          <a:effectLst/>
        </p:spPr>
      </p:cxnSp>
      <p:sp>
        <p:nvSpPr>
          <p:cNvPr id="51" name="TextBox 50"/>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2994014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3"/>
            <a:ext cx="1737360" cy="323165"/>
            <a:chOff x="2904071" y="1103299"/>
            <a:chExt cx="1737360" cy="323165"/>
          </a:xfrm>
        </p:grpSpPr>
        <p:sp>
          <p:nvSpPr>
            <p:cNvPr id="55" name="Rectangle 54"/>
            <p:cNvSpPr/>
            <p:nvPr/>
          </p:nvSpPr>
          <p:spPr>
            <a:xfrm>
              <a:off x="2904071" y="1106424"/>
              <a:ext cx="1737360" cy="320040"/>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62" name="Group 61"/>
          <p:cNvGrpSpPr/>
          <p:nvPr/>
        </p:nvGrpSpPr>
        <p:grpSpPr>
          <a:xfrm>
            <a:off x="5044441" y="1612393"/>
            <a:ext cx="1737360" cy="323165"/>
            <a:chOff x="2904071" y="1103299"/>
            <a:chExt cx="1737360" cy="323165"/>
          </a:xfrm>
        </p:grpSpPr>
        <p:sp>
          <p:nvSpPr>
            <p:cNvPr id="66" name="Rectangle 65"/>
            <p:cNvSpPr/>
            <p:nvPr/>
          </p:nvSpPr>
          <p:spPr>
            <a:xfrm>
              <a:off x="2904071" y="1106424"/>
              <a:ext cx="1737360" cy="320040"/>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74" name="Group 73"/>
          <p:cNvGrpSpPr/>
          <p:nvPr/>
        </p:nvGrpSpPr>
        <p:grpSpPr>
          <a:xfrm>
            <a:off x="7242803" y="1612393"/>
            <a:ext cx="1737360" cy="323165"/>
            <a:chOff x="2904071" y="1103299"/>
            <a:chExt cx="1737360" cy="323165"/>
          </a:xfrm>
        </p:grpSpPr>
        <p:sp>
          <p:nvSpPr>
            <p:cNvPr id="77" name="Rectangle 76"/>
            <p:cNvSpPr/>
            <p:nvPr/>
          </p:nvSpPr>
          <p:spPr>
            <a:xfrm>
              <a:off x="2904071" y="1106424"/>
              <a:ext cx="1737360" cy="320040"/>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sp>
        <p:nvSpPr>
          <p:cNvPr id="107" name="Rounded Rectangle 106"/>
          <p:cNvSpPr/>
          <p:nvPr/>
        </p:nvSpPr>
        <p:spPr>
          <a:xfrm>
            <a:off x="13789153" y="1872381"/>
            <a:ext cx="1714500" cy="549202"/>
          </a:xfrm>
          <a:prstGeom prst="roundRect">
            <a:avLst/>
          </a:prstGeom>
          <a:solidFill>
            <a:srgbClr val="B9D77A"/>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Biodiversity Existence</a:t>
            </a:r>
          </a:p>
        </p:txBody>
      </p:sp>
      <p:cxnSp>
        <p:nvCxnSpPr>
          <p:cNvPr id="117" name="Straight Arrow Connector 116"/>
          <p:cNvCxnSpPr>
            <a:stCxn id="56" idx="3"/>
            <a:endCxn id="67" idx="1"/>
          </p:cNvCxnSpPr>
          <p:nvPr/>
        </p:nvCxnSpPr>
        <p:spPr>
          <a:xfrm>
            <a:off x="4137661" y="1773976"/>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0"/>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6"/>
            <a:ext cx="461002" cy="0"/>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endCxn id="107" idx="1"/>
          </p:cNvCxnSpPr>
          <p:nvPr/>
        </p:nvCxnSpPr>
        <p:spPr>
          <a:xfrm>
            <a:off x="9753600" y="2146980"/>
            <a:ext cx="4035553" cy="0"/>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81799" y="1775538"/>
            <a:ext cx="7007354" cy="1669490"/>
            <a:chOff x="7576908" y="1011294"/>
            <a:chExt cx="7007353" cy="1669490"/>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p:nvPr/>
          </p:nvCxnSpPr>
          <p:spPr>
            <a:xfrm>
              <a:off x="7576908" y="1011294"/>
              <a:ext cx="650298" cy="1669490"/>
            </a:xfrm>
            <a:prstGeom prst="straightConnector1">
              <a:avLst/>
            </a:prstGeom>
            <a:noFill/>
            <a:ln w="9525" cap="flat" cmpd="sng" algn="ctr">
              <a:solidFill>
                <a:sysClr val="windowText" lastClr="000000"/>
              </a:solidFill>
              <a:prstDash val="solid"/>
              <a:headEnd type="none" w="med" len="med"/>
              <a:tailEnd type="none" w="med" len="med"/>
            </a:ln>
            <a:effectLst/>
          </p:spPr>
        </p:cxnSp>
      </p:grp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71" name="Straight Arrow Connector 170"/>
          <p:cNvCxnSpPr>
            <a:endCxn id="157" idx="1"/>
          </p:cNvCxnSpPr>
          <p:nvPr/>
        </p:nvCxnSpPr>
        <p:spPr>
          <a:xfrm>
            <a:off x="9753600" y="2773400"/>
            <a:ext cx="4035553" cy="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50" name="Straight Arrow Connector 149"/>
          <p:cNvCxnSpPr>
            <a:stCxn id="78" idx="3"/>
          </p:cNvCxnSpPr>
          <p:nvPr/>
        </p:nvCxnSpPr>
        <p:spPr>
          <a:xfrm>
            <a:off x="8980163" y="1773976"/>
            <a:ext cx="773439" cy="999424"/>
          </a:xfrm>
          <a:prstGeom prst="straightConnector1">
            <a:avLst/>
          </a:prstGeom>
          <a:noFill/>
          <a:ln w="9525" cap="flat" cmpd="sng" algn="ctr">
            <a:solidFill>
              <a:sysClr val="windowText" lastClr="000000"/>
            </a:solidFill>
            <a:prstDash val="solid"/>
            <a:tailEnd type="none"/>
          </a:ln>
          <a:effectLst/>
        </p:spPr>
      </p:cxnSp>
      <p:cxnSp>
        <p:nvCxnSpPr>
          <p:cNvPr id="151" name="Straight Arrow Connector 150"/>
          <p:cNvCxnSpPr>
            <a:stCxn id="78" idx="3"/>
          </p:cNvCxnSpPr>
          <p:nvPr/>
        </p:nvCxnSpPr>
        <p:spPr>
          <a:xfrm>
            <a:off x="8980163" y="1773976"/>
            <a:ext cx="773439" cy="373004"/>
          </a:xfrm>
          <a:prstGeom prst="straightConnector1">
            <a:avLst/>
          </a:prstGeom>
          <a:noFill/>
          <a:ln w="9525" cap="flat" cmpd="sng" algn="ctr">
            <a:solidFill>
              <a:sysClr val="windowText" lastClr="000000"/>
            </a:solidFill>
            <a:prstDash val="solid"/>
            <a:tailEnd type="none"/>
          </a:ln>
          <a:effectLst/>
        </p:spPr>
      </p:cxnSp>
      <p:sp>
        <p:nvSpPr>
          <p:cNvPr id="52" name="TextBox 51"/>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sp>
        <p:nvSpPr>
          <p:cNvPr id="53" name="TextBox 52"/>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2958832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4"/>
            <a:ext cx="1737360" cy="1658188"/>
            <a:chOff x="2904071" y="1103299"/>
            <a:chExt cx="1737360" cy="1658189"/>
          </a:xfrm>
        </p:grpSpPr>
        <p:sp>
          <p:nvSpPr>
            <p:cNvPr id="52" name="Oval 5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Understory Density</a:t>
              </a:r>
            </a:p>
          </p:txBody>
        </p:sp>
        <p:sp>
          <p:nvSpPr>
            <p:cNvPr id="53" name="Oval 52"/>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Horizontal Connectivity</a:t>
              </a:r>
            </a:p>
          </p:txBody>
        </p:sp>
        <p:sp>
          <p:nvSpPr>
            <p:cNvPr id="54" name="Oval 53"/>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Total Forest Area</a:t>
              </a:r>
            </a:p>
          </p:txBody>
        </p:sp>
        <p:sp>
          <p:nvSpPr>
            <p:cNvPr id="55" name="Rectangle 54"/>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62" name="Group 61"/>
          <p:cNvGrpSpPr/>
          <p:nvPr/>
        </p:nvGrpSpPr>
        <p:grpSpPr>
          <a:xfrm>
            <a:off x="5044441" y="1612394"/>
            <a:ext cx="1737360" cy="1658188"/>
            <a:chOff x="2904071" y="1103299"/>
            <a:chExt cx="1737360" cy="1658189"/>
          </a:xfrm>
        </p:grpSpPr>
        <p:sp>
          <p:nvSpPr>
            <p:cNvPr id="63" name="Oval 62"/>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Severity</a:t>
              </a:r>
            </a:p>
            <a:p>
              <a:pPr algn="ctr" defTabSz="914303">
                <a:defRPr/>
              </a:pPr>
              <a:r>
                <a:rPr lang="en-US" sz="1200" kern="0" dirty="0">
                  <a:solidFill>
                    <a:sysClr val="windowText" lastClr="000000"/>
                  </a:solidFill>
                  <a:latin typeface="Calibri" pitchFamily="34" charset="0"/>
                </a:rPr>
                <a:t>(% Mortality)</a:t>
              </a:r>
            </a:p>
          </p:txBody>
        </p:sp>
        <p:sp>
          <p:nvSpPr>
            <p:cNvPr id="64" name="Oval 63"/>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Return Interval</a:t>
              </a:r>
            </a:p>
          </p:txBody>
        </p:sp>
        <p:sp>
          <p:nvSpPr>
            <p:cNvPr id="65" name="Oval 64"/>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Burnt Area</a:t>
              </a:r>
            </a:p>
          </p:txBody>
        </p:sp>
        <p:sp>
          <p:nvSpPr>
            <p:cNvPr id="66" name="Rectangle 65"/>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74" name="Group 73"/>
          <p:cNvGrpSpPr/>
          <p:nvPr/>
        </p:nvGrpSpPr>
        <p:grpSpPr>
          <a:xfrm>
            <a:off x="7242803" y="1612394"/>
            <a:ext cx="1737360" cy="1228422"/>
            <a:chOff x="2904071" y="1103299"/>
            <a:chExt cx="1737360" cy="1228421"/>
          </a:xfrm>
        </p:grpSpPr>
        <p:sp>
          <p:nvSpPr>
            <p:cNvPr id="75" name="Oval 7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Particulates</a:t>
              </a:r>
            </a:p>
          </p:txBody>
        </p:sp>
        <p:sp>
          <p:nvSpPr>
            <p:cNvPr id="76" name="Oval 7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Visibility</a:t>
              </a:r>
            </a:p>
          </p:txBody>
        </p:sp>
        <p:sp>
          <p:nvSpPr>
            <p:cNvPr id="77" name="Rectangle 7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sp>
        <p:nvSpPr>
          <p:cNvPr id="107" name="Rounded Rectangle 106"/>
          <p:cNvSpPr/>
          <p:nvPr/>
        </p:nvSpPr>
        <p:spPr>
          <a:xfrm>
            <a:off x="13789153" y="187238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Biodiversity Existence</a:t>
            </a:r>
          </a:p>
        </p:txBody>
      </p:sp>
      <p:cxnSp>
        <p:nvCxnSpPr>
          <p:cNvPr id="117" name="Straight Arrow Connector 116"/>
          <p:cNvCxnSpPr>
            <a:stCxn id="56" idx="3"/>
            <a:endCxn id="67" idx="1"/>
          </p:cNvCxnSpPr>
          <p:nvPr/>
        </p:nvCxnSpPr>
        <p:spPr>
          <a:xfrm>
            <a:off x="4137661" y="1773977"/>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1"/>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7"/>
            <a:ext cx="461002" cy="0"/>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stCxn id="75" idx="6"/>
            <a:endCxn id="107" idx="1"/>
          </p:cNvCxnSpPr>
          <p:nvPr/>
        </p:nvCxnSpPr>
        <p:spPr>
          <a:xfrm flipV="1">
            <a:off x="8926920" y="2146981"/>
            <a:ext cx="4862232" cy="792"/>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28558" y="2133601"/>
            <a:ext cx="7060594" cy="1311428"/>
            <a:chOff x="7523667" y="1369356"/>
            <a:chExt cx="7060594" cy="1311428"/>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a:stCxn id="63" idx="6"/>
            </p:cNvCxnSpPr>
            <p:nvPr/>
          </p:nvCxnSpPr>
          <p:spPr>
            <a:xfrm>
              <a:off x="7523667" y="1369356"/>
              <a:ext cx="728757" cy="1311428"/>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4" name="Straight Arrow Connector 133"/>
            <p:cNvCxnSpPr>
              <a:stCxn id="64" idx="6"/>
            </p:cNvCxnSpPr>
            <p:nvPr/>
          </p:nvCxnSpPr>
          <p:spPr>
            <a:xfrm>
              <a:off x="7523668" y="1799124"/>
              <a:ext cx="728756" cy="881660"/>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5" name="Straight Arrow Connector 134"/>
            <p:cNvCxnSpPr>
              <a:stCxn id="65" idx="6"/>
            </p:cNvCxnSpPr>
            <p:nvPr/>
          </p:nvCxnSpPr>
          <p:spPr>
            <a:xfrm>
              <a:off x="7523668" y="2228892"/>
              <a:ext cx="703538" cy="451892"/>
            </a:xfrm>
            <a:prstGeom prst="straightConnector1">
              <a:avLst/>
            </a:prstGeom>
            <a:noFill/>
            <a:ln w="9525" cap="flat" cmpd="sng" algn="ctr">
              <a:solidFill>
                <a:sysClr val="windowText" lastClr="000000"/>
              </a:solidFill>
              <a:prstDash val="solid"/>
              <a:headEnd type="none" w="med" len="med"/>
              <a:tailEnd type="none" w="med" len="med"/>
            </a:ln>
            <a:effectLst/>
          </p:spPr>
        </p:cxnSp>
      </p:grp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58" name="Straight Arrow Connector 157"/>
          <p:cNvCxnSpPr>
            <a:stCxn id="76" idx="6"/>
          </p:cNvCxnSpPr>
          <p:nvPr/>
        </p:nvCxnSpPr>
        <p:spPr>
          <a:xfrm flipV="1">
            <a:off x="8926923" y="2577541"/>
            <a:ext cx="3265078" cy="2"/>
          </a:xfrm>
          <a:prstGeom prst="straightConnector1">
            <a:avLst/>
          </a:prstGeom>
          <a:noFill/>
          <a:ln w="9525" cap="flat" cmpd="sng" algn="ctr">
            <a:solidFill>
              <a:sysClr val="windowText" lastClr="000000"/>
            </a:solidFill>
            <a:prstDash val="solid"/>
            <a:tailEnd type="none"/>
          </a:ln>
          <a:effectLst/>
        </p:spPr>
      </p:cxnSp>
      <p:cxnSp>
        <p:nvCxnSpPr>
          <p:cNvPr id="171" name="Straight Arrow Connector 170"/>
          <p:cNvCxnSpPr>
            <a:endCxn id="157" idx="1"/>
          </p:cNvCxnSpPr>
          <p:nvPr/>
        </p:nvCxnSpPr>
        <p:spPr>
          <a:xfrm>
            <a:off x="12192000" y="2577540"/>
            <a:ext cx="1597152" cy="19586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9" name="TextBox 58"/>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sp>
        <p:nvSpPr>
          <p:cNvPr id="60" name="TextBox 59"/>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1761529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4"/>
            <a:ext cx="1737360" cy="1658188"/>
            <a:chOff x="2904071" y="1103299"/>
            <a:chExt cx="1737360" cy="1658189"/>
          </a:xfrm>
        </p:grpSpPr>
        <p:sp>
          <p:nvSpPr>
            <p:cNvPr id="52" name="Oval 5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Understory Density</a:t>
              </a:r>
            </a:p>
          </p:txBody>
        </p:sp>
        <p:sp>
          <p:nvSpPr>
            <p:cNvPr id="53" name="Oval 52"/>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Horizontal Connectivity</a:t>
              </a:r>
            </a:p>
          </p:txBody>
        </p:sp>
        <p:sp>
          <p:nvSpPr>
            <p:cNvPr id="54" name="Oval 53"/>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Total Forest Area</a:t>
              </a:r>
            </a:p>
          </p:txBody>
        </p:sp>
        <p:sp>
          <p:nvSpPr>
            <p:cNvPr id="55" name="Rectangle 54"/>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62" name="Group 61"/>
          <p:cNvGrpSpPr/>
          <p:nvPr/>
        </p:nvGrpSpPr>
        <p:grpSpPr>
          <a:xfrm>
            <a:off x="5044441" y="1612394"/>
            <a:ext cx="1737360" cy="1658188"/>
            <a:chOff x="2904071" y="1103299"/>
            <a:chExt cx="1737360" cy="1658189"/>
          </a:xfrm>
        </p:grpSpPr>
        <p:sp>
          <p:nvSpPr>
            <p:cNvPr id="63" name="Oval 62"/>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Severity</a:t>
              </a:r>
            </a:p>
            <a:p>
              <a:pPr algn="ctr" defTabSz="914303">
                <a:defRPr/>
              </a:pPr>
              <a:r>
                <a:rPr lang="en-US" sz="1200" kern="0" dirty="0">
                  <a:solidFill>
                    <a:sysClr val="windowText" lastClr="000000"/>
                  </a:solidFill>
                  <a:latin typeface="Calibri" pitchFamily="34" charset="0"/>
                </a:rPr>
                <a:t>(% Mortality)</a:t>
              </a:r>
            </a:p>
          </p:txBody>
        </p:sp>
        <p:sp>
          <p:nvSpPr>
            <p:cNvPr id="64" name="Oval 63"/>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Return Interval</a:t>
              </a:r>
            </a:p>
          </p:txBody>
        </p:sp>
        <p:sp>
          <p:nvSpPr>
            <p:cNvPr id="65" name="Oval 64"/>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Burnt Area</a:t>
              </a:r>
            </a:p>
          </p:txBody>
        </p:sp>
        <p:sp>
          <p:nvSpPr>
            <p:cNvPr id="66" name="Rectangle 65"/>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74" name="Group 73"/>
          <p:cNvGrpSpPr/>
          <p:nvPr/>
        </p:nvGrpSpPr>
        <p:grpSpPr>
          <a:xfrm>
            <a:off x="7242803" y="1612394"/>
            <a:ext cx="1737360" cy="1228422"/>
            <a:chOff x="2904071" y="1103299"/>
            <a:chExt cx="1737360" cy="1228421"/>
          </a:xfrm>
        </p:grpSpPr>
        <p:sp>
          <p:nvSpPr>
            <p:cNvPr id="75" name="Oval 7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Particulates</a:t>
              </a:r>
            </a:p>
          </p:txBody>
        </p:sp>
        <p:sp>
          <p:nvSpPr>
            <p:cNvPr id="76" name="Oval 7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Visibility</a:t>
              </a:r>
            </a:p>
          </p:txBody>
        </p:sp>
        <p:sp>
          <p:nvSpPr>
            <p:cNvPr id="77" name="Rectangle 7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grpSp>
        <p:nvGrpSpPr>
          <p:cNvPr id="79" name="Group 78"/>
          <p:cNvGrpSpPr/>
          <p:nvPr/>
        </p:nvGrpSpPr>
        <p:grpSpPr>
          <a:xfrm>
            <a:off x="5038200" y="7706797"/>
            <a:ext cx="1737360" cy="1228422"/>
            <a:chOff x="2904071" y="1103299"/>
            <a:chExt cx="1737360" cy="1228421"/>
          </a:xfrm>
        </p:grpSpPr>
        <p:sp>
          <p:nvSpPr>
            <p:cNvPr id="80" name="Oval 79"/>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81" name="Oval 80"/>
            <p:cNvSpPr/>
            <p:nvPr/>
          </p:nvSpPr>
          <p:spPr>
            <a:xfrm>
              <a:off x="2949712" y="1856232"/>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Contiguous Habitat Area</a:t>
              </a:r>
            </a:p>
          </p:txBody>
        </p:sp>
        <p:sp>
          <p:nvSpPr>
            <p:cNvPr id="82" name="Rectangle 81"/>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3" name="TextBox 8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Habitats</a:t>
              </a:r>
            </a:p>
          </p:txBody>
        </p:sp>
      </p:grpSp>
      <p:grpSp>
        <p:nvGrpSpPr>
          <p:cNvPr id="90" name="Group 89"/>
          <p:cNvGrpSpPr/>
          <p:nvPr/>
        </p:nvGrpSpPr>
        <p:grpSpPr>
          <a:xfrm>
            <a:off x="7239002" y="7711442"/>
            <a:ext cx="1737360" cy="788897"/>
            <a:chOff x="2904071" y="1103299"/>
            <a:chExt cx="1737360" cy="788897"/>
          </a:xfrm>
        </p:grpSpPr>
        <p:sp>
          <p:nvSpPr>
            <p:cNvPr id="91" name="Oval 90"/>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92" name="Rectangle 91"/>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3" name="TextBox 9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Pop.</a:t>
              </a:r>
            </a:p>
          </p:txBody>
        </p:sp>
      </p:grpSp>
      <p:sp>
        <p:nvSpPr>
          <p:cNvPr id="107" name="Rounded Rectangle 106"/>
          <p:cNvSpPr/>
          <p:nvPr/>
        </p:nvSpPr>
        <p:spPr>
          <a:xfrm>
            <a:off x="13789153" y="187238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Biodiversity Existence</a:t>
            </a:r>
          </a:p>
        </p:txBody>
      </p:sp>
      <p:cxnSp>
        <p:nvCxnSpPr>
          <p:cNvPr id="117" name="Straight Arrow Connector 116"/>
          <p:cNvCxnSpPr>
            <a:stCxn id="56" idx="3"/>
            <a:endCxn id="67" idx="1"/>
          </p:cNvCxnSpPr>
          <p:nvPr/>
        </p:nvCxnSpPr>
        <p:spPr>
          <a:xfrm>
            <a:off x="4137661" y="1773977"/>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1"/>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7"/>
            <a:ext cx="461002" cy="0"/>
          </a:xfrm>
          <a:prstGeom prst="straightConnector1">
            <a:avLst/>
          </a:prstGeom>
          <a:noFill/>
          <a:ln w="9525" cap="flat" cmpd="sng" algn="ctr">
            <a:solidFill>
              <a:sysClr val="windowText" lastClr="000000"/>
            </a:solidFill>
            <a:prstDash val="solid"/>
            <a:tailEnd type="arrow"/>
          </a:ln>
          <a:effectLst/>
        </p:spPr>
      </p:cxnSp>
      <p:cxnSp>
        <p:nvCxnSpPr>
          <p:cNvPr id="123" name="Straight Arrow Connector 122"/>
          <p:cNvCxnSpPr>
            <a:stCxn id="56" idx="3"/>
            <a:endCxn id="83" idx="1"/>
          </p:cNvCxnSpPr>
          <p:nvPr/>
        </p:nvCxnSpPr>
        <p:spPr>
          <a:xfrm>
            <a:off x="4137661" y="1773977"/>
            <a:ext cx="900539" cy="6094403"/>
          </a:xfrm>
          <a:prstGeom prst="straightConnector1">
            <a:avLst/>
          </a:prstGeom>
          <a:noFill/>
          <a:ln w="9525" cap="flat" cmpd="sng" algn="ctr">
            <a:solidFill>
              <a:sysClr val="windowText" lastClr="000000"/>
            </a:solidFill>
            <a:prstDash val="solid"/>
            <a:tailEnd type="arrow"/>
          </a:ln>
          <a:effectLst/>
        </p:spPr>
      </p:cxnSp>
      <p:cxnSp>
        <p:nvCxnSpPr>
          <p:cNvPr id="127" name="Straight Arrow Connector 126"/>
          <p:cNvCxnSpPr>
            <a:stCxn id="83" idx="3"/>
            <a:endCxn id="93" idx="1"/>
          </p:cNvCxnSpPr>
          <p:nvPr/>
        </p:nvCxnSpPr>
        <p:spPr>
          <a:xfrm>
            <a:off x="6775560" y="7868380"/>
            <a:ext cx="463442" cy="4645"/>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stCxn id="75" idx="6"/>
            <a:endCxn id="107" idx="1"/>
          </p:cNvCxnSpPr>
          <p:nvPr/>
        </p:nvCxnSpPr>
        <p:spPr>
          <a:xfrm flipV="1">
            <a:off x="8926920" y="2146981"/>
            <a:ext cx="4862232" cy="792"/>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28558" y="2133601"/>
            <a:ext cx="7060594" cy="1311428"/>
            <a:chOff x="7523667" y="1369356"/>
            <a:chExt cx="7060594" cy="1311428"/>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a:stCxn id="63" idx="6"/>
            </p:cNvCxnSpPr>
            <p:nvPr/>
          </p:nvCxnSpPr>
          <p:spPr>
            <a:xfrm>
              <a:off x="7523667" y="1369356"/>
              <a:ext cx="728757" cy="1311428"/>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4" name="Straight Arrow Connector 133"/>
            <p:cNvCxnSpPr>
              <a:stCxn id="64" idx="6"/>
            </p:cNvCxnSpPr>
            <p:nvPr/>
          </p:nvCxnSpPr>
          <p:spPr>
            <a:xfrm>
              <a:off x="7523668" y="1799124"/>
              <a:ext cx="728756" cy="881660"/>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5" name="Straight Arrow Connector 134"/>
            <p:cNvCxnSpPr>
              <a:stCxn id="65" idx="6"/>
            </p:cNvCxnSpPr>
            <p:nvPr/>
          </p:nvCxnSpPr>
          <p:spPr>
            <a:xfrm>
              <a:off x="7523668" y="2228892"/>
              <a:ext cx="703538" cy="451892"/>
            </a:xfrm>
            <a:prstGeom prst="straightConnector1">
              <a:avLst/>
            </a:prstGeom>
            <a:noFill/>
            <a:ln w="9525" cap="flat" cmpd="sng" algn="ctr">
              <a:solidFill>
                <a:sysClr val="windowText" lastClr="000000"/>
              </a:solidFill>
              <a:prstDash val="solid"/>
              <a:headEnd type="none" w="med" len="med"/>
              <a:tailEnd type="none" w="med" len="med"/>
            </a:ln>
            <a:effectLst/>
          </p:spPr>
        </p:cxnSp>
      </p:grp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cxnSp>
        <p:nvCxnSpPr>
          <p:cNvPr id="146" name="Straight Arrow Connector 145"/>
          <p:cNvCxnSpPr>
            <a:stCxn id="91" idx="6"/>
            <a:endCxn id="113" idx="1"/>
          </p:cNvCxnSpPr>
          <p:nvPr/>
        </p:nvCxnSpPr>
        <p:spPr>
          <a:xfrm>
            <a:off x="8923120" y="8246820"/>
            <a:ext cx="4866033" cy="0"/>
          </a:xfrm>
          <a:prstGeom prst="straightConnector1">
            <a:avLst/>
          </a:prstGeom>
          <a:noFill/>
          <a:ln w="9525" cap="flat" cmpd="sng" algn="ctr">
            <a:solidFill>
              <a:sysClr val="windowText" lastClr="000000"/>
            </a:solidFill>
            <a:prstDash val="solid"/>
            <a:tailEnd type="arrow"/>
          </a:ln>
          <a:effectLst/>
        </p:spPr>
      </p:cxn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58" name="Straight Arrow Connector 157"/>
          <p:cNvCxnSpPr>
            <a:stCxn id="76" idx="6"/>
          </p:cNvCxnSpPr>
          <p:nvPr/>
        </p:nvCxnSpPr>
        <p:spPr>
          <a:xfrm flipV="1">
            <a:off x="8926923" y="2577541"/>
            <a:ext cx="3265078" cy="2"/>
          </a:xfrm>
          <a:prstGeom prst="straightConnector1">
            <a:avLst/>
          </a:prstGeom>
          <a:noFill/>
          <a:ln w="9525" cap="flat" cmpd="sng" algn="ctr">
            <a:solidFill>
              <a:sysClr val="windowText" lastClr="000000"/>
            </a:solidFill>
            <a:prstDash val="solid"/>
            <a:tailEnd type="none"/>
          </a:ln>
          <a:effectLst/>
        </p:spPr>
      </p:cxnSp>
      <p:cxnSp>
        <p:nvCxnSpPr>
          <p:cNvPr id="159" name="Straight Arrow Connector 158"/>
          <p:cNvCxnSpPr>
            <a:stCxn id="91" idx="6"/>
            <a:endCxn id="112" idx="1"/>
          </p:cNvCxnSpPr>
          <p:nvPr/>
        </p:nvCxnSpPr>
        <p:spPr>
          <a:xfrm flipV="1">
            <a:off x="8923120" y="7629427"/>
            <a:ext cx="4866033" cy="617393"/>
          </a:xfrm>
          <a:prstGeom prst="straightConnector1">
            <a:avLst/>
          </a:prstGeom>
          <a:noFill/>
          <a:ln w="9525" cap="flat" cmpd="sng" algn="ctr">
            <a:solidFill>
              <a:sysClr val="windowText" lastClr="000000"/>
            </a:solidFill>
            <a:prstDash val="solid"/>
            <a:tailEnd type="arrow"/>
          </a:ln>
          <a:effectLst/>
        </p:spPr>
      </p:cxnSp>
      <p:cxnSp>
        <p:nvCxnSpPr>
          <p:cNvPr id="160" name="Straight Arrow Connector 159"/>
          <p:cNvCxnSpPr>
            <a:stCxn id="91" idx="6"/>
            <a:endCxn id="114" idx="1"/>
          </p:cNvCxnSpPr>
          <p:nvPr/>
        </p:nvCxnSpPr>
        <p:spPr>
          <a:xfrm>
            <a:off x="8923120" y="8246821"/>
            <a:ext cx="4866033" cy="598758"/>
          </a:xfrm>
          <a:prstGeom prst="straightConnector1">
            <a:avLst/>
          </a:prstGeom>
          <a:noFill/>
          <a:ln w="9525" cap="flat" cmpd="sng" algn="ctr">
            <a:solidFill>
              <a:sysClr val="windowText" lastClr="000000"/>
            </a:solidFill>
            <a:prstDash val="solid"/>
            <a:tailEnd type="arrow"/>
          </a:ln>
          <a:effectLst/>
        </p:spPr>
      </p:cxnSp>
      <p:cxnSp>
        <p:nvCxnSpPr>
          <p:cNvPr id="171" name="Straight Arrow Connector 170"/>
          <p:cNvCxnSpPr>
            <a:endCxn id="157" idx="1"/>
          </p:cNvCxnSpPr>
          <p:nvPr/>
        </p:nvCxnSpPr>
        <p:spPr>
          <a:xfrm>
            <a:off x="12192000" y="2577540"/>
            <a:ext cx="1597152" cy="19586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3" name="TextBox 72"/>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sp>
        <p:nvSpPr>
          <p:cNvPr id="84" name="TextBox 83"/>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2366946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txBox="1">
            <a:spLocks/>
          </p:cNvSpPr>
          <p:nvPr/>
        </p:nvSpPr>
        <p:spPr>
          <a:xfrm>
            <a:off x="9067800" y="10363200"/>
            <a:ext cx="6534150" cy="756677"/>
          </a:xfrm>
          <a:prstGeom prst="rect">
            <a:avLst/>
          </a:prstGeom>
          <a:solidFill>
            <a:schemeClr val="bg1"/>
          </a:solidFill>
          <a:ln w="19050">
            <a:solidFill>
              <a:schemeClr val="bg1"/>
            </a:solidFill>
          </a:ln>
        </p:spPr>
        <p:txBody>
          <a:bodyPr vert="horz" lIns="156729" tIns="78365" rIns="156729" bIns="78365" rtlCol="0" anchor="ctr"/>
          <a:lstStyle>
            <a:defPPr>
              <a:defRPr lang="en-US"/>
            </a:defPPr>
            <a:lvl1pPr marL="0" algn="r" defTabSz="1567464" rtl="0" eaLnBrk="1" latinLnBrk="0" hangingPunct="1">
              <a:defRPr sz="1700" kern="1200">
                <a:solidFill>
                  <a:schemeClr val="tx2"/>
                </a:solidFill>
                <a:latin typeface="Calibri" pitchFamily="34" charset="0"/>
                <a:ea typeface="+mn-ea"/>
                <a:cs typeface="+mn-cs"/>
              </a:defRPr>
            </a:lvl1pPr>
            <a:lvl2pPr marL="783732" algn="l" defTabSz="1567464" rtl="0" eaLnBrk="1" latinLnBrk="0" hangingPunct="1">
              <a:defRPr sz="3100" kern="1200">
                <a:solidFill>
                  <a:schemeClr val="tx1"/>
                </a:solidFill>
                <a:latin typeface="+mn-lt"/>
                <a:ea typeface="+mn-ea"/>
                <a:cs typeface="+mn-cs"/>
              </a:defRPr>
            </a:lvl2pPr>
            <a:lvl3pPr marL="1567464" algn="l" defTabSz="1567464" rtl="0" eaLnBrk="1" latinLnBrk="0" hangingPunct="1">
              <a:defRPr sz="3100" kern="1200">
                <a:solidFill>
                  <a:schemeClr val="tx1"/>
                </a:solidFill>
                <a:latin typeface="+mn-lt"/>
                <a:ea typeface="+mn-ea"/>
                <a:cs typeface="+mn-cs"/>
              </a:defRPr>
            </a:lvl3pPr>
            <a:lvl4pPr marL="2351197" algn="l" defTabSz="1567464" rtl="0" eaLnBrk="1" latinLnBrk="0" hangingPunct="1">
              <a:defRPr sz="3100" kern="1200">
                <a:solidFill>
                  <a:schemeClr val="tx1"/>
                </a:solidFill>
                <a:latin typeface="+mn-lt"/>
                <a:ea typeface="+mn-ea"/>
                <a:cs typeface="+mn-cs"/>
              </a:defRPr>
            </a:lvl4pPr>
            <a:lvl5pPr marL="3134929" algn="l" defTabSz="1567464" rtl="0" eaLnBrk="1" latinLnBrk="0" hangingPunct="1">
              <a:defRPr sz="3100" kern="1200">
                <a:solidFill>
                  <a:schemeClr val="tx1"/>
                </a:solidFill>
                <a:latin typeface="+mn-lt"/>
                <a:ea typeface="+mn-ea"/>
                <a:cs typeface="+mn-cs"/>
              </a:defRPr>
            </a:lvl5pPr>
            <a:lvl6pPr marL="3918661" algn="l" defTabSz="1567464" rtl="0" eaLnBrk="1" latinLnBrk="0" hangingPunct="1">
              <a:defRPr sz="3100" kern="1200">
                <a:solidFill>
                  <a:schemeClr val="tx1"/>
                </a:solidFill>
                <a:latin typeface="+mn-lt"/>
                <a:ea typeface="+mn-ea"/>
                <a:cs typeface="+mn-cs"/>
              </a:defRPr>
            </a:lvl6pPr>
            <a:lvl7pPr marL="4702393" algn="l" defTabSz="1567464" rtl="0" eaLnBrk="1" latinLnBrk="0" hangingPunct="1">
              <a:defRPr sz="3100" kern="1200">
                <a:solidFill>
                  <a:schemeClr val="tx1"/>
                </a:solidFill>
                <a:latin typeface="+mn-lt"/>
                <a:ea typeface="+mn-ea"/>
                <a:cs typeface="+mn-cs"/>
              </a:defRPr>
            </a:lvl7pPr>
            <a:lvl8pPr marL="5486126" algn="l" defTabSz="1567464" rtl="0" eaLnBrk="1" latinLnBrk="0" hangingPunct="1">
              <a:defRPr sz="3100" kern="1200">
                <a:solidFill>
                  <a:schemeClr val="tx1"/>
                </a:solidFill>
                <a:latin typeface="+mn-lt"/>
                <a:ea typeface="+mn-ea"/>
                <a:cs typeface="+mn-cs"/>
              </a:defRPr>
            </a:lvl8pPr>
            <a:lvl9pPr marL="6269858" algn="l" defTabSz="1567464" rtl="0" eaLnBrk="1" latinLnBrk="0" hangingPunct="1">
              <a:defRPr sz="3100" kern="1200">
                <a:solidFill>
                  <a:schemeClr val="tx1"/>
                </a:solidFill>
                <a:latin typeface="+mn-lt"/>
                <a:ea typeface="+mn-ea"/>
                <a:cs typeface="+mn-cs"/>
              </a:defRPr>
            </a:lvl9pPr>
          </a:lstStyle>
          <a:p>
            <a:pPr>
              <a:defRPr/>
            </a:pPr>
            <a:endParaRPr lang="en-US" kern="0" dirty="0" smtClean="0">
              <a:solidFill>
                <a:srgbClr val="001A57"/>
              </a:solidFill>
            </a:endParaRPr>
          </a:p>
        </p:txBody>
      </p:sp>
      <p:sp>
        <p:nvSpPr>
          <p:cNvPr id="4" name="Subtitle 3"/>
          <p:cNvSpPr>
            <a:spLocks noGrp="1"/>
          </p:cNvSpPr>
          <p:nvPr>
            <p:ph type="subTitle" idx="1"/>
          </p:nvPr>
        </p:nvSpPr>
        <p:spPr>
          <a:xfrm>
            <a:off x="3200400" y="4470400"/>
            <a:ext cx="10401300" cy="1016000"/>
          </a:xfrm>
        </p:spPr>
        <p:txBody>
          <a:bodyPr>
            <a:noAutofit/>
          </a:bodyPr>
          <a:lstStyle/>
          <a:p>
            <a:r>
              <a:rPr lang="en-US" sz="3800" dirty="0">
                <a:solidFill>
                  <a:schemeClr val="accent1"/>
                </a:solidFill>
              </a:rPr>
              <a:t>Linking Management, Project, or Policy Choices to Ecosystem Service Provision</a:t>
            </a:r>
          </a:p>
        </p:txBody>
      </p:sp>
      <p:sp>
        <p:nvSpPr>
          <p:cNvPr id="2" name="Title 1"/>
          <p:cNvSpPr>
            <a:spLocks noGrp="1"/>
          </p:cNvSpPr>
          <p:nvPr>
            <p:ph type="title"/>
          </p:nvPr>
        </p:nvSpPr>
        <p:spPr>
          <a:xfrm>
            <a:off x="1676401" y="2489200"/>
            <a:ext cx="12973049" cy="1778000"/>
          </a:xfrm>
        </p:spPr>
        <p:txBody>
          <a:bodyPr/>
          <a:lstStyle/>
          <a:p>
            <a:r>
              <a:rPr lang="en-US" sz="8400" dirty="0"/>
              <a:t>Means-Ends Diagrams</a:t>
            </a:r>
          </a:p>
        </p:txBody>
      </p:sp>
      <p:sp>
        <p:nvSpPr>
          <p:cNvPr id="5" name="Date Placeholder 3"/>
          <p:cNvSpPr>
            <a:spLocks noGrp="1"/>
          </p:cNvSpPr>
          <p:nvPr>
            <p:ph type="dt" sz="half" idx="10"/>
          </p:nvPr>
        </p:nvSpPr>
        <p:spPr>
          <a:xfrm>
            <a:off x="9067800" y="10368523"/>
            <a:ext cx="6534150" cy="756677"/>
          </a:xfrm>
          <a:prstGeom prst="rect">
            <a:avLst/>
          </a:prstGeom>
          <a:solidFill>
            <a:srgbClr val="EEECE1"/>
          </a:solidFill>
          <a:ln w="19050">
            <a:solidFill>
              <a:srgbClr val="001A57"/>
            </a:solidFill>
          </a:ln>
        </p:spPr>
        <p:txBody>
          <a:bodyPr/>
          <a:lstStyle>
            <a:lvl1pPr algn="r">
              <a:defRPr sz="1700">
                <a:latin typeface="Calibri" pitchFamily="34" charset="0"/>
              </a:defRPr>
            </a:lvl1pPr>
          </a:lstStyle>
          <a:p>
            <a:pPr>
              <a:defRPr/>
            </a:pPr>
            <a:r>
              <a:rPr lang="en-US" kern="0" dirty="0" smtClean="0">
                <a:solidFill>
                  <a:srgbClr val="001A57"/>
                </a:solidFill>
              </a:rPr>
              <a:t>National Ecosystem Services Partnership</a:t>
            </a:r>
          </a:p>
          <a:p>
            <a:pPr>
              <a:defRPr/>
            </a:pPr>
            <a:r>
              <a:rPr lang="en-US" kern="0" dirty="0" smtClean="0">
                <a:solidFill>
                  <a:srgbClr val="001A57"/>
                </a:solidFill>
              </a:rPr>
              <a:t>www.nespguidebook.com</a:t>
            </a:r>
          </a:p>
        </p:txBody>
      </p:sp>
      <p:sp>
        <p:nvSpPr>
          <p:cNvPr id="10" name="Subtitle 3"/>
          <p:cNvSpPr txBox="1">
            <a:spLocks/>
          </p:cNvSpPr>
          <p:nvPr/>
        </p:nvSpPr>
        <p:spPr>
          <a:xfrm>
            <a:off x="533400" y="7061200"/>
            <a:ext cx="14935200" cy="1016000"/>
          </a:xfrm>
          <a:prstGeom prst="rect">
            <a:avLst/>
          </a:prstGeom>
        </p:spPr>
        <p:txBody>
          <a:bodyPr vert="horz" lIns="156729" tIns="78365" rIns="156729" bIns="78365" rtlCol="0" anchor="ctr">
            <a:noAutofit/>
          </a:bodyPr>
          <a:lstStyle>
            <a:lvl1pPr marL="0" indent="0" algn="ctr" defTabSz="1567464" rtl="0" eaLnBrk="1" latinLnBrk="0" hangingPunct="1">
              <a:spcBef>
                <a:spcPct val="20000"/>
              </a:spcBef>
              <a:buClr>
                <a:schemeClr val="accent1"/>
              </a:buClr>
              <a:buFont typeface="Wingdings 2" pitchFamily="18" charset="2"/>
              <a:buNone/>
              <a:defRPr sz="3300" kern="1200" spc="257" baseline="0">
                <a:solidFill>
                  <a:srgbClr val="FFFFFF"/>
                </a:solidFill>
                <a:latin typeface="Calibri" pitchFamily="34" charset="0"/>
                <a:ea typeface="+mn-ea"/>
                <a:cs typeface="+mn-cs"/>
              </a:defRPr>
            </a:lvl1pPr>
            <a:lvl2pPr marL="783732" indent="0" algn="ctr" defTabSz="1567464" rtl="0" eaLnBrk="1" latinLnBrk="0" hangingPunct="1">
              <a:spcBef>
                <a:spcPct val="20000"/>
              </a:spcBef>
              <a:buClr>
                <a:schemeClr val="accent2"/>
              </a:buClr>
              <a:buFont typeface="Wingdings" pitchFamily="2" charset="2"/>
              <a:buNone/>
              <a:defRPr sz="3100" kern="1200" spc="171" baseline="0">
                <a:solidFill>
                  <a:schemeClr val="tx1">
                    <a:tint val="75000"/>
                  </a:schemeClr>
                </a:solidFill>
                <a:latin typeface="+mn-lt"/>
                <a:ea typeface="+mn-ea"/>
                <a:cs typeface="+mn-cs"/>
              </a:defRPr>
            </a:lvl2pPr>
            <a:lvl3pPr marL="1567464" indent="0" algn="ctr" defTabSz="1567464" rtl="0" eaLnBrk="1" latinLnBrk="0" hangingPunct="1">
              <a:spcBef>
                <a:spcPct val="20000"/>
              </a:spcBef>
              <a:buClr>
                <a:schemeClr val="accent3"/>
              </a:buClr>
              <a:buFont typeface="Wingdings" pitchFamily="2" charset="2"/>
              <a:buNone/>
              <a:defRPr sz="2700" kern="1200" spc="171" baseline="0">
                <a:solidFill>
                  <a:schemeClr val="tx1">
                    <a:tint val="75000"/>
                  </a:schemeClr>
                </a:solidFill>
                <a:latin typeface="+mn-lt"/>
                <a:ea typeface="+mn-ea"/>
                <a:cs typeface="+mn-cs"/>
              </a:defRPr>
            </a:lvl3pPr>
            <a:lvl4pPr marL="2351197" indent="0" algn="ctr" defTabSz="1567464" rtl="0" eaLnBrk="1" latinLnBrk="0" hangingPunct="1">
              <a:spcBef>
                <a:spcPct val="20000"/>
              </a:spcBef>
              <a:buClr>
                <a:schemeClr val="accent4"/>
              </a:buClr>
              <a:buFont typeface="Wingdings" pitchFamily="2" charset="2"/>
              <a:buNone/>
              <a:defRPr sz="2400" kern="1200">
                <a:solidFill>
                  <a:schemeClr val="tx1">
                    <a:tint val="75000"/>
                  </a:schemeClr>
                </a:solidFill>
                <a:latin typeface="+mn-lt"/>
                <a:ea typeface="+mn-ea"/>
                <a:cs typeface="+mn-cs"/>
              </a:defRPr>
            </a:lvl4pPr>
            <a:lvl5pPr marL="3134929" indent="0" algn="ctr" defTabSz="1567464" rtl="0" eaLnBrk="1" latinLnBrk="0" hangingPunct="1">
              <a:spcBef>
                <a:spcPct val="20000"/>
              </a:spcBef>
              <a:buClr>
                <a:schemeClr val="accent6"/>
              </a:buClr>
              <a:buFont typeface="Wingdings" pitchFamily="2" charset="2"/>
              <a:buNone/>
              <a:defRPr sz="2200" kern="1200" spc="171" baseline="0">
                <a:solidFill>
                  <a:schemeClr val="tx1">
                    <a:tint val="75000"/>
                  </a:schemeClr>
                </a:solidFill>
                <a:latin typeface="+mn-lt"/>
                <a:ea typeface="+mn-ea"/>
                <a:cs typeface="+mn-cs"/>
              </a:defRPr>
            </a:lvl5pPr>
            <a:lvl6pPr marL="3918661" indent="0" algn="ctr" defTabSz="1567464" rtl="0" eaLnBrk="1" latinLnBrk="0" hangingPunct="1">
              <a:spcBef>
                <a:spcPct val="20000"/>
              </a:spcBef>
              <a:buClr>
                <a:schemeClr val="accent1"/>
              </a:buClr>
              <a:buFont typeface="Wingdings" pitchFamily="2" charset="2"/>
              <a:buNone/>
              <a:defRPr sz="2100" kern="1200">
                <a:solidFill>
                  <a:schemeClr val="tx1">
                    <a:tint val="75000"/>
                  </a:schemeClr>
                </a:solidFill>
                <a:latin typeface="+mn-lt"/>
                <a:ea typeface="+mn-ea"/>
                <a:cs typeface="+mn-cs"/>
              </a:defRPr>
            </a:lvl6pPr>
            <a:lvl7pPr marL="4702393" indent="0" algn="ctr" defTabSz="1567464" rtl="0" eaLnBrk="1" latinLnBrk="0" hangingPunct="1">
              <a:spcBef>
                <a:spcPct val="20000"/>
              </a:spcBef>
              <a:buClr>
                <a:schemeClr val="accent2"/>
              </a:buClr>
              <a:buFont typeface="Wingdings" pitchFamily="2" charset="2"/>
              <a:buNone/>
              <a:defRPr sz="2100" kern="1200">
                <a:solidFill>
                  <a:schemeClr val="tx1">
                    <a:tint val="75000"/>
                  </a:schemeClr>
                </a:solidFill>
                <a:latin typeface="+mn-lt"/>
                <a:ea typeface="+mn-ea"/>
                <a:cs typeface="+mn-cs"/>
              </a:defRPr>
            </a:lvl7pPr>
            <a:lvl8pPr marL="5486126" indent="0" algn="ctr" defTabSz="1567464" rtl="0" eaLnBrk="1" latinLnBrk="0" hangingPunct="1">
              <a:spcBef>
                <a:spcPct val="20000"/>
              </a:spcBef>
              <a:buClr>
                <a:schemeClr val="accent3"/>
              </a:buClr>
              <a:buFont typeface="Wingdings" pitchFamily="2" charset="2"/>
              <a:buNone/>
              <a:defRPr sz="2100" kern="1200">
                <a:solidFill>
                  <a:schemeClr val="tx1">
                    <a:tint val="75000"/>
                  </a:schemeClr>
                </a:solidFill>
                <a:latin typeface="+mn-lt"/>
                <a:ea typeface="+mn-ea"/>
                <a:cs typeface="+mn-cs"/>
              </a:defRPr>
            </a:lvl8pPr>
            <a:lvl9pPr marL="6269858" indent="0" algn="ctr" defTabSz="1567464" rtl="0" eaLnBrk="1" latinLnBrk="0" hangingPunct="1">
              <a:spcBef>
                <a:spcPct val="20000"/>
              </a:spcBef>
              <a:buClr>
                <a:schemeClr val="accent5"/>
              </a:buClr>
              <a:buFont typeface="Wingdings" pitchFamily="2" charset="2"/>
              <a:buNone/>
              <a:defRPr sz="2100" kern="1200">
                <a:solidFill>
                  <a:schemeClr val="tx1">
                    <a:tint val="75000"/>
                  </a:schemeClr>
                </a:solidFill>
                <a:latin typeface="+mn-lt"/>
                <a:ea typeface="+mn-ea"/>
                <a:cs typeface="+mn-cs"/>
              </a:defRPr>
            </a:lvl9pPr>
          </a:lstStyle>
          <a:p>
            <a:r>
              <a:rPr lang="en-US" sz="2600" spc="0" dirty="0">
                <a:solidFill>
                  <a:schemeClr val="accent1"/>
                </a:solidFill>
              </a:rPr>
              <a:t>Christy M. Ihlo, </a:t>
            </a:r>
            <a:r>
              <a:rPr lang="en-US" sz="2600" i="1" spc="0" dirty="0">
                <a:solidFill>
                  <a:schemeClr val="accent1"/>
                </a:solidFill>
              </a:rPr>
              <a:t>Nicholas Institute for Environmental Policy Solutions at Duke University</a:t>
            </a:r>
          </a:p>
        </p:txBody>
      </p:sp>
      <p:cxnSp>
        <p:nvCxnSpPr>
          <p:cNvPr id="15" name="Straight Connector 14"/>
          <p:cNvCxnSpPr/>
          <p:nvPr/>
        </p:nvCxnSpPr>
        <p:spPr>
          <a:xfrm>
            <a:off x="1752600" y="4191000"/>
            <a:ext cx="12649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821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4"/>
            <a:ext cx="1737360" cy="1658188"/>
            <a:chOff x="2904071" y="1103299"/>
            <a:chExt cx="1737360" cy="1658189"/>
          </a:xfrm>
        </p:grpSpPr>
        <p:sp>
          <p:nvSpPr>
            <p:cNvPr id="52" name="Oval 5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Understory Density</a:t>
              </a:r>
            </a:p>
          </p:txBody>
        </p:sp>
        <p:sp>
          <p:nvSpPr>
            <p:cNvPr id="53" name="Oval 52"/>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Horizontal Connectivity</a:t>
              </a:r>
            </a:p>
          </p:txBody>
        </p:sp>
        <p:sp>
          <p:nvSpPr>
            <p:cNvPr id="54" name="Oval 53"/>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Total Forest Area</a:t>
              </a:r>
            </a:p>
          </p:txBody>
        </p:sp>
        <p:sp>
          <p:nvSpPr>
            <p:cNvPr id="55" name="Rectangle 54"/>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57" name="Group 56"/>
          <p:cNvGrpSpPr/>
          <p:nvPr/>
        </p:nvGrpSpPr>
        <p:grpSpPr>
          <a:xfrm>
            <a:off x="2403348" y="7711442"/>
            <a:ext cx="1737360" cy="1447877"/>
            <a:chOff x="2904071" y="1103299"/>
            <a:chExt cx="1737360" cy="1447877"/>
          </a:xfrm>
        </p:grpSpPr>
        <p:sp>
          <p:nvSpPr>
            <p:cNvPr id="58" name="Oval 57"/>
            <p:cNvSpPr/>
            <p:nvPr/>
          </p:nvSpPr>
          <p:spPr>
            <a:xfrm>
              <a:off x="2949712" y="1658575"/>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Soil Compaction</a:t>
              </a:r>
            </a:p>
          </p:txBody>
        </p:sp>
        <p:sp>
          <p:nvSpPr>
            <p:cNvPr id="59" name="Oval 58"/>
            <p:cNvSpPr/>
            <p:nvPr/>
          </p:nvSpPr>
          <p:spPr>
            <a:xfrm>
              <a:off x="2949712" y="208300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Litter Depth</a:t>
              </a:r>
            </a:p>
          </p:txBody>
        </p:sp>
        <p:sp>
          <p:nvSpPr>
            <p:cNvPr id="60" name="Rectangle 59"/>
            <p:cNvSpPr/>
            <p:nvPr/>
          </p:nvSpPr>
          <p:spPr>
            <a:xfrm>
              <a:off x="2904071" y="1106424"/>
              <a:ext cx="1737360" cy="144475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1" name="TextBox 60"/>
            <p:cNvSpPr txBox="1"/>
            <p:nvPr/>
          </p:nvSpPr>
          <p:spPr>
            <a:xfrm>
              <a:off x="2904071" y="1103299"/>
              <a:ext cx="1737360" cy="553998"/>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Floor Structure</a:t>
              </a:r>
            </a:p>
          </p:txBody>
        </p:sp>
      </p:grpSp>
      <p:grpSp>
        <p:nvGrpSpPr>
          <p:cNvPr id="62" name="Group 61"/>
          <p:cNvGrpSpPr/>
          <p:nvPr/>
        </p:nvGrpSpPr>
        <p:grpSpPr>
          <a:xfrm>
            <a:off x="5044441" y="1612394"/>
            <a:ext cx="1737360" cy="1658188"/>
            <a:chOff x="2904071" y="1103299"/>
            <a:chExt cx="1737360" cy="1658189"/>
          </a:xfrm>
        </p:grpSpPr>
        <p:sp>
          <p:nvSpPr>
            <p:cNvPr id="63" name="Oval 62"/>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Severity</a:t>
              </a:r>
            </a:p>
            <a:p>
              <a:pPr algn="ctr" defTabSz="914303">
                <a:defRPr/>
              </a:pPr>
              <a:r>
                <a:rPr lang="en-US" sz="1200" kern="0" dirty="0">
                  <a:solidFill>
                    <a:sysClr val="windowText" lastClr="000000"/>
                  </a:solidFill>
                  <a:latin typeface="Calibri" pitchFamily="34" charset="0"/>
                </a:rPr>
                <a:t>(% Mortality)</a:t>
              </a:r>
            </a:p>
          </p:txBody>
        </p:sp>
        <p:sp>
          <p:nvSpPr>
            <p:cNvPr id="64" name="Oval 63"/>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Return Interval</a:t>
              </a:r>
            </a:p>
          </p:txBody>
        </p:sp>
        <p:sp>
          <p:nvSpPr>
            <p:cNvPr id="65" name="Oval 64"/>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Burnt Area</a:t>
              </a:r>
            </a:p>
          </p:txBody>
        </p:sp>
        <p:sp>
          <p:nvSpPr>
            <p:cNvPr id="66" name="Rectangle 65"/>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74" name="Group 73"/>
          <p:cNvGrpSpPr/>
          <p:nvPr/>
        </p:nvGrpSpPr>
        <p:grpSpPr>
          <a:xfrm>
            <a:off x="7242803" y="1612394"/>
            <a:ext cx="1737360" cy="1228422"/>
            <a:chOff x="2904071" y="1103299"/>
            <a:chExt cx="1737360" cy="1228421"/>
          </a:xfrm>
        </p:grpSpPr>
        <p:sp>
          <p:nvSpPr>
            <p:cNvPr id="75" name="Oval 7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Particulates</a:t>
              </a:r>
            </a:p>
          </p:txBody>
        </p:sp>
        <p:sp>
          <p:nvSpPr>
            <p:cNvPr id="76" name="Oval 7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Visibility</a:t>
              </a:r>
            </a:p>
          </p:txBody>
        </p:sp>
        <p:sp>
          <p:nvSpPr>
            <p:cNvPr id="77" name="Rectangle 7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grpSp>
        <p:nvGrpSpPr>
          <p:cNvPr id="79" name="Group 78"/>
          <p:cNvGrpSpPr/>
          <p:nvPr/>
        </p:nvGrpSpPr>
        <p:grpSpPr>
          <a:xfrm>
            <a:off x="5038200" y="7706797"/>
            <a:ext cx="1737360" cy="1228422"/>
            <a:chOff x="2904071" y="1103299"/>
            <a:chExt cx="1737360" cy="1228421"/>
          </a:xfrm>
        </p:grpSpPr>
        <p:sp>
          <p:nvSpPr>
            <p:cNvPr id="80" name="Oval 79"/>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81" name="Oval 80"/>
            <p:cNvSpPr/>
            <p:nvPr/>
          </p:nvSpPr>
          <p:spPr>
            <a:xfrm>
              <a:off x="2949712" y="1856232"/>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Contiguous Habitat Area</a:t>
              </a:r>
            </a:p>
          </p:txBody>
        </p:sp>
        <p:sp>
          <p:nvSpPr>
            <p:cNvPr id="82" name="Rectangle 81"/>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3" name="TextBox 8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Habitats</a:t>
              </a:r>
            </a:p>
          </p:txBody>
        </p:sp>
      </p:grpSp>
      <p:grpSp>
        <p:nvGrpSpPr>
          <p:cNvPr id="84" name="Group 83"/>
          <p:cNvGrpSpPr/>
          <p:nvPr/>
        </p:nvGrpSpPr>
        <p:grpSpPr>
          <a:xfrm>
            <a:off x="5041392" y="5716334"/>
            <a:ext cx="1737360" cy="1658188"/>
            <a:chOff x="2904071" y="1103299"/>
            <a:chExt cx="1737360" cy="1658189"/>
          </a:xfrm>
        </p:grpSpPr>
        <p:sp>
          <p:nvSpPr>
            <p:cNvPr id="85" name="Oval 8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Susceptibility</a:t>
              </a:r>
            </a:p>
          </p:txBody>
        </p:sp>
        <p:sp>
          <p:nvSpPr>
            <p:cNvPr id="86" name="Oval 85"/>
            <p:cNvSpPr/>
            <p:nvPr/>
          </p:nvSpPr>
          <p:spPr>
            <a:xfrm>
              <a:off x="2949712" y="185623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Area</a:t>
              </a:r>
            </a:p>
          </p:txBody>
        </p:sp>
        <p:sp>
          <p:nvSpPr>
            <p:cNvPr id="87" name="Oval 86"/>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Intensity</a:t>
              </a:r>
            </a:p>
          </p:txBody>
        </p:sp>
        <p:sp>
          <p:nvSpPr>
            <p:cNvPr id="88" name="Rectangle 87"/>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9" name="TextBox 88"/>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Pests/Pathogens</a:t>
              </a:r>
            </a:p>
          </p:txBody>
        </p:sp>
      </p:grpSp>
      <p:grpSp>
        <p:nvGrpSpPr>
          <p:cNvPr id="90" name="Group 89"/>
          <p:cNvGrpSpPr/>
          <p:nvPr/>
        </p:nvGrpSpPr>
        <p:grpSpPr>
          <a:xfrm>
            <a:off x="7239002" y="7711442"/>
            <a:ext cx="1737360" cy="788897"/>
            <a:chOff x="2904071" y="1103299"/>
            <a:chExt cx="1737360" cy="788897"/>
          </a:xfrm>
        </p:grpSpPr>
        <p:sp>
          <p:nvSpPr>
            <p:cNvPr id="91" name="Oval 90"/>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92" name="Rectangle 91"/>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3" name="TextBox 9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Pop.</a:t>
              </a:r>
            </a:p>
          </p:txBody>
        </p:sp>
      </p:grpSp>
      <p:sp>
        <p:nvSpPr>
          <p:cNvPr id="107" name="Rounded Rectangle 106"/>
          <p:cNvSpPr/>
          <p:nvPr/>
        </p:nvSpPr>
        <p:spPr>
          <a:xfrm>
            <a:off x="13789153" y="187238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Biodiversity Existence</a:t>
            </a:r>
          </a:p>
        </p:txBody>
      </p:sp>
      <p:cxnSp>
        <p:nvCxnSpPr>
          <p:cNvPr id="117" name="Straight Arrow Connector 116"/>
          <p:cNvCxnSpPr>
            <a:stCxn id="56" idx="3"/>
            <a:endCxn id="67" idx="1"/>
          </p:cNvCxnSpPr>
          <p:nvPr/>
        </p:nvCxnSpPr>
        <p:spPr>
          <a:xfrm>
            <a:off x="4137661" y="1773977"/>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1"/>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7"/>
            <a:ext cx="461002" cy="0"/>
          </a:xfrm>
          <a:prstGeom prst="straightConnector1">
            <a:avLst/>
          </a:prstGeom>
          <a:noFill/>
          <a:ln w="9525" cap="flat" cmpd="sng" algn="ctr">
            <a:solidFill>
              <a:sysClr val="windowText" lastClr="000000"/>
            </a:solidFill>
            <a:prstDash val="solid"/>
            <a:tailEnd type="arrow"/>
          </a:ln>
          <a:effectLst/>
        </p:spPr>
      </p:cxnSp>
      <p:cxnSp>
        <p:nvCxnSpPr>
          <p:cNvPr id="120" name="Straight Arrow Connector 119"/>
          <p:cNvCxnSpPr>
            <a:endCxn id="61" idx="1"/>
          </p:cNvCxnSpPr>
          <p:nvPr/>
        </p:nvCxnSpPr>
        <p:spPr>
          <a:xfrm>
            <a:off x="2019299" y="1773975"/>
            <a:ext cx="384049" cy="6214466"/>
          </a:xfrm>
          <a:prstGeom prst="straightConnector1">
            <a:avLst/>
          </a:prstGeom>
          <a:noFill/>
          <a:ln w="9525" cap="flat" cmpd="sng" algn="ctr">
            <a:solidFill>
              <a:sysClr val="windowText" lastClr="000000"/>
            </a:solidFill>
            <a:prstDash val="solid"/>
            <a:tailEnd type="arrow"/>
          </a:ln>
          <a:effectLst/>
        </p:spPr>
      </p:cxnSp>
      <p:cxnSp>
        <p:nvCxnSpPr>
          <p:cNvPr id="122" name="Straight Arrow Connector 121"/>
          <p:cNvCxnSpPr>
            <a:stCxn id="56" idx="3"/>
            <a:endCxn id="89" idx="1"/>
          </p:cNvCxnSpPr>
          <p:nvPr/>
        </p:nvCxnSpPr>
        <p:spPr>
          <a:xfrm>
            <a:off x="4137661" y="1773977"/>
            <a:ext cx="903731" cy="4103940"/>
          </a:xfrm>
          <a:prstGeom prst="straightConnector1">
            <a:avLst/>
          </a:prstGeom>
          <a:noFill/>
          <a:ln w="9525" cap="flat" cmpd="sng" algn="ctr">
            <a:solidFill>
              <a:sysClr val="windowText" lastClr="000000"/>
            </a:solidFill>
            <a:prstDash val="solid"/>
            <a:headEnd type="arrow"/>
            <a:tailEnd type="arrow"/>
          </a:ln>
          <a:effectLst/>
        </p:spPr>
      </p:cxnSp>
      <p:cxnSp>
        <p:nvCxnSpPr>
          <p:cNvPr id="123" name="Straight Arrow Connector 122"/>
          <p:cNvCxnSpPr>
            <a:stCxn id="56" idx="3"/>
            <a:endCxn id="83" idx="1"/>
          </p:cNvCxnSpPr>
          <p:nvPr/>
        </p:nvCxnSpPr>
        <p:spPr>
          <a:xfrm>
            <a:off x="4137661" y="1773977"/>
            <a:ext cx="900539" cy="6094403"/>
          </a:xfrm>
          <a:prstGeom prst="straightConnector1">
            <a:avLst/>
          </a:prstGeom>
          <a:noFill/>
          <a:ln w="9525" cap="flat" cmpd="sng" algn="ctr">
            <a:solidFill>
              <a:sysClr val="windowText" lastClr="000000"/>
            </a:solidFill>
            <a:prstDash val="solid"/>
            <a:tailEnd type="arrow"/>
          </a:ln>
          <a:effectLst/>
        </p:spPr>
      </p:cxnSp>
      <p:cxnSp>
        <p:nvCxnSpPr>
          <p:cNvPr id="125" name="Straight Arrow Connector 124"/>
          <p:cNvCxnSpPr>
            <a:endCxn id="83" idx="1"/>
          </p:cNvCxnSpPr>
          <p:nvPr/>
        </p:nvCxnSpPr>
        <p:spPr>
          <a:xfrm>
            <a:off x="4140707" y="7868379"/>
            <a:ext cx="897493" cy="1"/>
          </a:xfrm>
          <a:prstGeom prst="straightConnector1">
            <a:avLst/>
          </a:prstGeom>
          <a:noFill/>
          <a:ln w="9525" cap="flat" cmpd="sng" algn="ctr">
            <a:solidFill>
              <a:sysClr val="windowText" lastClr="000000"/>
            </a:solidFill>
            <a:prstDash val="solid"/>
            <a:tailEnd type="arrow"/>
          </a:ln>
          <a:effectLst/>
        </p:spPr>
      </p:cxnSp>
      <p:cxnSp>
        <p:nvCxnSpPr>
          <p:cNvPr id="127" name="Straight Arrow Connector 126"/>
          <p:cNvCxnSpPr>
            <a:stCxn id="83" idx="3"/>
            <a:endCxn id="93" idx="1"/>
          </p:cNvCxnSpPr>
          <p:nvPr/>
        </p:nvCxnSpPr>
        <p:spPr>
          <a:xfrm>
            <a:off x="6775560" y="7868380"/>
            <a:ext cx="463442" cy="4645"/>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stCxn id="75" idx="6"/>
            <a:endCxn id="107" idx="1"/>
          </p:cNvCxnSpPr>
          <p:nvPr/>
        </p:nvCxnSpPr>
        <p:spPr>
          <a:xfrm flipV="1">
            <a:off x="8926920" y="2146981"/>
            <a:ext cx="4862232" cy="792"/>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28558" y="2133601"/>
            <a:ext cx="7060594" cy="1311428"/>
            <a:chOff x="7523667" y="1369356"/>
            <a:chExt cx="7060594" cy="1311428"/>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a:stCxn id="63" idx="6"/>
            </p:cNvCxnSpPr>
            <p:nvPr/>
          </p:nvCxnSpPr>
          <p:spPr>
            <a:xfrm>
              <a:off x="7523667" y="1369356"/>
              <a:ext cx="728757" cy="1311428"/>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4" name="Straight Arrow Connector 133"/>
            <p:cNvCxnSpPr>
              <a:stCxn id="64" idx="6"/>
            </p:cNvCxnSpPr>
            <p:nvPr/>
          </p:nvCxnSpPr>
          <p:spPr>
            <a:xfrm>
              <a:off x="7523668" y="1799124"/>
              <a:ext cx="728756" cy="881660"/>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5" name="Straight Arrow Connector 134"/>
            <p:cNvCxnSpPr>
              <a:stCxn id="65" idx="6"/>
            </p:cNvCxnSpPr>
            <p:nvPr/>
          </p:nvCxnSpPr>
          <p:spPr>
            <a:xfrm>
              <a:off x="7523668" y="2228892"/>
              <a:ext cx="703538" cy="451892"/>
            </a:xfrm>
            <a:prstGeom prst="straightConnector1">
              <a:avLst/>
            </a:prstGeom>
            <a:noFill/>
            <a:ln w="9525" cap="flat" cmpd="sng" algn="ctr">
              <a:solidFill>
                <a:sysClr val="windowText" lastClr="000000"/>
              </a:solidFill>
              <a:prstDash val="solid"/>
              <a:headEnd type="none" w="med" len="med"/>
              <a:tailEnd type="none" w="med" len="med"/>
            </a:ln>
            <a:effectLst/>
          </p:spPr>
        </p:cxnSp>
      </p:grp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cxnSp>
        <p:nvCxnSpPr>
          <p:cNvPr id="146" name="Straight Arrow Connector 145"/>
          <p:cNvCxnSpPr>
            <a:stCxn id="91" idx="6"/>
            <a:endCxn id="113" idx="1"/>
          </p:cNvCxnSpPr>
          <p:nvPr/>
        </p:nvCxnSpPr>
        <p:spPr>
          <a:xfrm>
            <a:off x="8923120" y="8246820"/>
            <a:ext cx="4866033" cy="0"/>
          </a:xfrm>
          <a:prstGeom prst="straightConnector1">
            <a:avLst/>
          </a:prstGeom>
          <a:noFill/>
          <a:ln w="9525" cap="flat" cmpd="sng" algn="ctr">
            <a:solidFill>
              <a:sysClr val="windowText" lastClr="000000"/>
            </a:solidFill>
            <a:prstDash val="solid"/>
            <a:tailEnd type="arrow"/>
          </a:ln>
          <a:effectLst/>
        </p:spPr>
      </p:cxnSp>
      <p:cxnSp>
        <p:nvCxnSpPr>
          <p:cNvPr id="155" name="Straight Arrow Connector 154"/>
          <p:cNvCxnSpPr>
            <a:stCxn id="88" idx="2"/>
            <a:endCxn id="83" idx="0"/>
          </p:cNvCxnSpPr>
          <p:nvPr/>
        </p:nvCxnSpPr>
        <p:spPr>
          <a:xfrm flipH="1">
            <a:off x="5906880" y="7374522"/>
            <a:ext cx="3192" cy="332275"/>
          </a:xfrm>
          <a:prstGeom prst="straightConnector1">
            <a:avLst/>
          </a:prstGeom>
          <a:noFill/>
          <a:ln w="9525" cap="flat" cmpd="sng" algn="ctr">
            <a:solidFill>
              <a:sysClr val="windowText" lastClr="000000"/>
            </a:solidFill>
            <a:prstDash val="solid"/>
            <a:tailEnd type="arrow"/>
          </a:ln>
          <a:effectLst/>
        </p:spPr>
      </p:cxn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58" name="Straight Arrow Connector 157"/>
          <p:cNvCxnSpPr>
            <a:stCxn id="76" idx="6"/>
          </p:cNvCxnSpPr>
          <p:nvPr/>
        </p:nvCxnSpPr>
        <p:spPr>
          <a:xfrm flipV="1">
            <a:off x="8926923" y="2577541"/>
            <a:ext cx="3265078" cy="2"/>
          </a:xfrm>
          <a:prstGeom prst="straightConnector1">
            <a:avLst/>
          </a:prstGeom>
          <a:noFill/>
          <a:ln w="9525" cap="flat" cmpd="sng" algn="ctr">
            <a:solidFill>
              <a:sysClr val="windowText" lastClr="000000"/>
            </a:solidFill>
            <a:prstDash val="solid"/>
            <a:tailEnd type="none"/>
          </a:ln>
          <a:effectLst/>
        </p:spPr>
      </p:cxnSp>
      <p:cxnSp>
        <p:nvCxnSpPr>
          <p:cNvPr id="159" name="Straight Arrow Connector 158"/>
          <p:cNvCxnSpPr>
            <a:stCxn id="91" idx="6"/>
            <a:endCxn id="112" idx="1"/>
          </p:cNvCxnSpPr>
          <p:nvPr/>
        </p:nvCxnSpPr>
        <p:spPr>
          <a:xfrm flipV="1">
            <a:off x="8923120" y="7629427"/>
            <a:ext cx="4866033" cy="617393"/>
          </a:xfrm>
          <a:prstGeom prst="straightConnector1">
            <a:avLst/>
          </a:prstGeom>
          <a:noFill/>
          <a:ln w="9525" cap="flat" cmpd="sng" algn="ctr">
            <a:solidFill>
              <a:sysClr val="windowText" lastClr="000000"/>
            </a:solidFill>
            <a:prstDash val="solid"/>
            <a:tailEnd type="arrow"/>
          </a:ln>
          <a:effectLst/>
        </p:spPr>
      </p:cxnSp>
      <p:cxnSp>
        <p:nvCxnSpPr>
          <p:cNvPr id="160" name="Straight Arrow Connector 159"/>
          <p:cNvCxnSpPr>
            <a:stCxn id="91" idx="6"/>
            <a:endCxn id="114" idx="1"/>
          </p:cNvCxnSpPr>
          <p:nvPr/>
        </p:nvCxnSpPr>
        <p:spPr>
          <a:xfrm>
            <a:off x="8923120" y="8246821"/>
            <a:ext cx="4866033" cy="598758"/>
          </a:xfrm>
          <a:prstGeom prst="straightConnector1">
            <a:avLst/>
          </a:prstGeom>
          <a:noFill/>
          <a:ln w="9525" cap="flat" cmpd="sng" algn="ctr">
            <a:solidFill>
              <a:sysClr val="windowText" lastClr="000000"/>
            </a:solidFill>
            <a:prstDash val="solid"/>
            <a:tailEnd type="arrow"/>
          </a:ln>
          <a:effectLst/>
        </p:spPr>
      </p:cxnSp>
      <p:cxnSp>
        <p:nvCxnSpPr>
          <p:cNvPr id="171" name="Straight Arrow Connector 170"/>
          <p:cNvCxnSpPr>
            <a:endCxn id="157" idx="1"/>
          </p:cNvCxnSpPr>
          <p:nvPr/>
        </p:nvCxnSpPr>
        <p:spPr>
          <a:xfrm>
            <a:off x="12192000" y="2577540"/>
            <a:ext cx="1597152" cy="19586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94" name="TextBox 93"/>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sp>
        <p:nvSpPr>
          <p:cNvPr id="95" name="TextBox 94"/>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1438842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4"/>
            <a:ext cx="1737360" cy="1658188"/>
            <a:chOff x="2904071" y="1103299"/>
            <a:chExt cx="1737360" cy="1658189"/>
          </a:xfrm>
        </p:grpSpPr>
        <p:sp>
          <p:nvSpPr>
            <p:cNvPr id="52" name="Oval 5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Understory Density</a:t>
              </a:r>
            </a:p>
          </p:txBody>
        </p:sp>
        <p:sp>
          <p:nvSpPr>
            <p:cNvPr id="53" name="Oval 52"/>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Horizontal Connectivity</a:t>
              </a:r>
            </a:p>
          </p:txBody>
        </p:sp>
        <p:sp>
          <p:nvSpPr>
            <p:cNvPr id="54" name="Oval 53"/>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Total Forest Area</a:t>
              </a:r>
            </a:p>
          </p:txBody>
        </p:sp>
        <p:sp>
          <p:nvSpPr>
            <p:cNvPr id="55" name="Rectangle 54"/>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57" name="Group 56"/>
          <p:cNvGrpSpPr/>
          <p:nvPr/>
        </p:nvGrpSpPr>
        <p:grpSpPr>
          <a:xfrm>
            <a:off x="2403348" y="7711442"/>
            <a:ext cx="1737360" cy="1447877"/>
            <a:chOff x="2904071" y="1103299"/>
            <a:chExt cx="1737360" cy="1447877"/>
          </a:xfrm>
        </p:grpSpPr>
        <p:sp>
          <p:nvSpPr>
            <p:cNvPr id="58" name="Oval 57"/>
            <p:cNvSpPr/>
            <p:nvPr/>
          </p:nvSpPr>
          <p:spPr>
            <a:xfrm>
              <a:off x="2949712" y="1658575"/>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Soil Compaction</a:t>
              </a:r>
            </a:p>
          </p:txBody>
        </p:sp>
        <p:sp>
          <p:nvSpPr>
            <p:cNvPr id="59" name="Oval 58"/>
            <p:cNvSpPr/>
            <p:nvPr/>
          </p:nvSpPr>
          <p:spPr>
            <a:xfrm>
              <a:off x="2949712" y="208300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Litter Depth</a:t>
              </a:r>
            </a:p>
          </p:txBody>
        </p:sp>
        <p:sp>
          <p:nvSpPr>
            <p:cNvPr id="60" name="Rectangle 59"/>
            <p:cNvSpPr/>
            <p:nvPr/>
          </p:nvSpPr>
          <p:spPr>
            <a:xfrm>
              <a:off x="2904071" y="1106424"/>
              <a:ext cx="1737360" cy="144475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1" name="TextBox 60"/>
            <p:cNvSpPr txBox="1"/>
            <p:nvPr/>
          </p:nvSpPr>
          <p:spPr>
            <a:xfrm>
              <a:off x="2904071" y="1103299"/>
              <a:ext cx="1737360" cy="553998"/>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Floor Structure</a:t>
              </a:r>
            </a:p>
          </p:txBody>
        </p:sp>
      </p:grpSp>
      <p:grpSp>
        <p:nvGrpSpPr>
          <p:cNvPr id="62" name="Group 61"/>
          <p:cNvGrpSpPr/>
          <p:nvPr/>
        </p:nvGrpSpPr>
        <p:grpSpPr>
          <a:xfrm>
            <a:off x="5044441" y="1612394"/>
            <a:ext cx="1737360" cy="1658188"/>
            <a:chOff x="2904071" y="1103299"/>
            <a:chExt cx="1737360" cy="1658189"/>
          </a:xfrm>
        </p:grpSpPr>
        <p:sp>
          <p:nvSpPr>
            <p:cNvPr id="63" name="Oval 62"/>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Severity</a:t>
              </a:r>
            </a:p>
            <a:p>
              <a:pPr algn="ctr" defTabSz="914303">
                <a:defRPr/>
              </a:pPr>
              <a:r>
                <a:rPr lang="en-US" sz="1200" kern="0" dirty="0">
                  <a:solidFill>
                    <a:sysClr val="windowText" lastClr="000000"/>
                  </a:solidFill>
                  <a:latin typeface="Calibri" pitchFamily="34" charset="0"/>
                </a:rPr>
                <a:t>(% Mortality)</a:t>
              </a:r>
            </a:p>
          </p:txBody>
        </p:sp>
        <p:sp>
          <p:nvSpPr>
            <p:cNvPr id="64" name="Oval 63"/>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Return Interval</a:t>
              </a:r>
            </a:p>
          </p:txBody>
        </p:sp>
        <p:sp>
          <p:nvSpPr>
            <p:cNvPr id="65" name="Oval 64"/>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Burnt Area</a:t>
              </a:r>
            </a:p>
          </p:txBody>
        </p:sp>
        <p:sp>
          <p:nvSpPr>
            <p:cNvPr id="66" name="Rectangle 65"/>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74" name="Group 73"/>
          <p:cNvGrpSpPr/>
          <p:nvPr/>
        </p:nvGrpSpPr>
        <p:grpSpPr>
          <a:xfrm>
            <a:off x="7242803" y="1612394"/>
            <a:ext cx="1737360" cy="1228422"/>
            <a:chOff x="2904071" y="1103299"/>
            <a:chExt cx="1737360" cy="1228421"/>
          </a:xfrm>
        </p:grpSpPr>
        <p:sp>
          <p:nvSpPr>
            <p:cNvPr id="75" name="Oval 7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Particulates</a:t>
              </a:r>
            </a:p>
          </p:txBody>
        </p:sp>
        <p:sp>
          <p:nvSpPr>
            <p:cNvPr id="76" name="Oval 7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Visibility</a:t>
              </a:r>
            </a:p>
          </p:txBody>
        </p:sp>
        <p:sp>
          <p:nvSpPr>
            <p:cNvPr id="77" name="Rectangle 7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grpSp>
        <p:nvGrpSpPr>
          <p:cNvPr id="79" name="Group 78"/>
          <p:cNvGrpSpPr/>
          <p:nvPr/>
        </p:nvGrpSpPr>
        <p:grpSpPr>
          <a:xfrm>
            <a:off x="5038200" y="7706797"/>
            <a:ext cx="1737360" cy="1228422"/>
            <a:chOff x="2904071" y="1103299"/>
            <a:chExt cx="1737360" cy="1228421"/>
          </a:xfrm>
        </p:grpSpPr>
        <p:sp>
          <p:nvSpPr>
            <p:cNvPr id="80" name="Oval 79"/>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81" name="Oval 80"/>
            <p:cNvSpPr/>
            <p:nvPr/>
          </p:nvSpPr>
          <p:spPr>
            <a:xfrm>
              <a:off x="2949712" y="1856232"/>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Contiguous Habitat Area</a:t>
              </a:r>
            </a:p>
          </p:txBody>
        </p:sp>
        <p:sp>
          <p:nvSpPr>
            <p:cNvPr id="82" name="Rectangle 81"/>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3" name="TextBox 8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Habitats</a:t>
              </a:r>
            </a:p>
          </p:txBody>
        </p:sp>
      </p:grpSp>
      <p:grpSp>
        <p:nvGrpSpPr>
          <p:cNvPr id="84" name="Group 83"/>
          <p:cNvGrpSpPr/>
          <p:nvPr/>
        </p:nvGrpSpPr>
        <p:grpSpPr>
          <a:xfrm>
            <a:off x="5041392" y="5716334"/>
            <a:ext cx="1737360" cy="1658188"/>
            <a:chOff x="2904071" y="1103299"/>
            <a:chExt cx="1737360" cy="1658189"/>
          </a:xfrm>
        </p:grpSpPr>
        <p:sp>
          <p:nvSpPr>
            <p:cNvPr id="85" name="Oval 8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Susceptibility</a:t>
              </a:r>
            </a:p>
          </p:txBody>
        </p:sp>
        <p:sp>
          <p:nvSpPr>
            <p:cNvPr id="86" name="Oval 85"/>
            <p:cNvSpPr/>
            <p:nvPr/>
          </p:nvSpPr>
          <p:spPr>
            <a:xfrm>
              <a:off x="2949712" y="185623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Area</a:t>
              </a:r>
            </a:p>
          </p:txBody>
        </p:sp>
        <p:sp>
          <p:nvSpPr>
            <p:cNvPr id="87" name="Oval 86"/>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Intensity</a:t>
              </a:r>
            </a:p>
          </p:txBody>
        </p:sp>
        <p:sp>
          <p:nvSpPr>
            <p:cNvPr id="88" name="Rectangle 87"/>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9" name="TextBox 88"/>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Pests/Pathogens</a:t>
              </a:r>
            </a:p>
          </p:txBody>
        </p:sp>
      </p:grpSp>
      <p:grpSp>
        <p:nvGrpSpPr>
          <p:cNvPr id="90" name="Group 89"/>
          <p:cNvGrpSpPr/>
          <p:nvPr/>
        </p:nvGrpSpPr>
        <p:grpSpPr>
          <a:xfrm>
            <a:off x="7239002" y="7711442"/>
            <a:ext cx="1737360" cy="788897"/>
            <a:chOff x="2904071" y="1103299"/>
            <a:chExt cx="1737360" cy="788897"/>
          </a:xfrm>
        </p:grpSpPr>
        <p:sp>
          <p:nvSpPr>
            <p:cNvPr id="91" name="Oval 90"/>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92" name="Rectangle 91"/>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3" name="TextBox 9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Pop.</a:t>
              </a:r>
            </a:p>
          </p:txBody>
        </p:sp>
      </p:grpSp>
      <p:grpSp>
        <p:nvGrpSpPr>
          <p:cNvPr id="99" name="Group 98"/>
          <p:cNvGrpSpPr/>
          <p:nvPr/>
        </p:nvGrpSpPr>
        <p:grpSpPr>
          <a:xfrm>
            <a:off x="7242803" y="10363202"/>
            <a:ext cx="1737360" cy="788897"/>
            <a:chOff x="2904071" y="1103299"/>
            <a:chExt cx="1737360" cy="788897"/>
          </a:xfrm>
        </p:grpSpPr>
        <p:sp>
          <p:nvSpPr>
            <p:cNvPr id="100" name="Oval 99"/>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Sediment Load</a:t>
              </a:r>
            </a:p>
          </p:txBody>
        </p:sp>
        <p:sp>
          <p:nvSpPr>
            <p:cNvPr id="101" name="Rectangle 100"/>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2" name="TextBox 101"/>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Water Quality</a:t>
              </a:r>
            </a:p>
          </p:txBody>
        </p:sp>
      </p:grpSp>
      <p:grpSp>
        <p:nvGrpSpPr>
          <p:cNvPr id="103" name="Group 102"/>
          <p:cNvGrpSpPr/>
          <p:nvPr/>
        </p:nvGrpSpPr>
        <p:grpSpPr>
          <a:xfrm>
            <a:off x="5041392" y="10363202"/>
            <a:ext cx="1737360" cy="788897"/>
            <a:chOff x="2904071" y="1103299"/>
            <a:chExt cx="1737360" cy="788897"/>
          </a:xfrm>
        </p:grpSpPr>
        <p:sp>
          <p:nvSpPr>
            <p:cNvPr id="104" name="Oval 103"/>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Runoff</a:t>
              </a:r>
            </a:p>
          </p:txBody>
        </p:sp>
        <p:sp>
          <p:nvSpPr>
            <p:cNvPr id="105" name="Rectangle 104"/>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6" name="TextBox 10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Erosion Potential</a:t>
              </a:r>
            </a:p>
          </p:txBody>
        </p:sp>
      </p:grpSp>
      <p:sp>
        <p:nvSpPr>
          <p:cNvPr id="107" name="Rounded Rectangle 106"/>
          <p:cNvSpPr/>
          <p:nvPr/>
        </p:nvSpPr>
        <p:spPr>
          <a:xfrm>
            <a:off x="13789153" y="187238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Biodiversity Existence</a:t>
            </a:r>
          </a:p>
        </p:txBody>
      </p:sp>
      <p:sp>
        <p:nvSpPr>
          <p:cNvPr id="116" name="Rounded Rectangle 115"/>
          <p:cNvSpPr/>
          <p:nvPr/>
        </p:nvSpPr>
        <p:spPr>
          <a:xfrm>
            <a:off x="13789152" y="10623981"/>
            <a:ext cx="1719072" cy="549202"/>
          </a:xfrm>
          <a:prstGeom prst="roundRect">
            <a:avLst/>
          </a:prstGeom>
          <a:pattFill prst="wdDnDiag">
            <a:fgClr>
              <a:srgbClr val="FEB80A">
                <a:lumMod val="60000"/>
                <a:lumOff val="40000"/>
              </a:srgbClr>
            </a:fgClr>
            <a:bgClr>
              <a:sysClr val="window" lastClr="FFFFFF"/>
            </a:bgClr>
          </a:pattFill>
          <a:ln w="25400" cap="flat" cmpd="sng" algn="ctr">
            <a:solidFill>
              <a:srgbClr val="FEB80A"/>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Fishing</a:t>
            </a:r>
          </a:p>
        </p:txBody>
      </p:sp>
      <p:cxnSp>
        <p:nvCxnSpPr>
          <p:cNvPr id="117" name="Straight Arrow Connector 116"/>
          <p:cNvCxnSpPr>
            <a:stCxn id="56" idx="3"/>
            <a:endCxn id="67" idx="1"/>
          </p:cNvCxnSpPr>
          <p:nvPr/>
        </p:nvCxnSpPr>
        <p:spPr>
          <a:xfrm>
            <a:off x="4137661" y="1773977"/>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1"/>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7"/>
            <a:ext cx="461002" cy="0"/>
          </a:xfrm>
          <a:prstGeom prst="straightConnector1">
            <a:avLst/>
          </a:prstGeom>
          <a:noFill/>
          <a:ln w="9525" cap="flat" cmpd="sng" algn="ctr">
            <a:solidFill>
              <a:sysClr val="windowText" lastClr="000000"/>
            </a:solidFill>
            <a:prstDash val="solid"/>
            <a:tailEnd type="arrow"/>
          </a:ln>
          <a:effectLst/>
        </p:spPr>
      </p:cxnSp>
      <p:cxnSp>
        <p:nvCxnSpPr>
          <p:cNvPr id="120" name="Straight Arrow Connector 119"/>
          <p:cNvCxnSpPr>
            <a:endCxn id="61" idx="1"/>
          </p:cNvCxnSpPr>
          <p:nvPr/>
        </p:nvCxnSpPr>
        <p:spPr>
          <a:xfrm>
            <a:off x="2019299" y="1773975"/>
            <a:ext cx="384049" cy="6214466"/>
          </a:xfrm>
          <a:prstGeom prst="straightConnector1">
            <a:avLst/>
          </a:prstGeom>
          <a:noFill/>
          <a:ln w="9525" cap="flat" cmpd="sng" algn="ctr">
            <a:solidFill>
              <a:sysClr val="windowText" lastClr="000000"/>
            </a:solidFill>
            <a:prstDash val="solid"/>
            <a:tailEnd type="arrow"/>
          </a:ln>
          <a:effectLst/>
        </p:spPr>
      </p:cxnSp>
      <p:cxnSp>
        <p:nvCxnSpPr>
          <p:cNvPr id="122" name="Straight Arrow Connector 121"/>
          <p:cNvCxnSpPr>
            <a:stCxn id="56" idx="3"/>
            <a:endCxn id="89" idx="1"/>
          </p:cNvCxnSpPr>
          <p:nvPr/>
        </p:nvCxnSpPr>
        <p:spPr>
          <a:xfrm>
            <a:off x="4137661" y="1773977"/>
            <a:ext cx="903731" cy="4103940"/>
          </a:xfrm>
          <a:prstGeom prst="straightConnector1">
            <a:avLst/>
          </a:prstGeom>
          <a:noFill/>
          <a:ln w="9525" cap="flat" cmpd="sng" algn="ctr">
            <a:solidFill>
              <a:sysClr val="windowText" lastClr="000000"/>
            </a:solidFill>
            <a:prstDash val="solid"/>
            <a:headEnd type="arrow"/>
            <a:tailEnd type="arrow"/>
          </a:ln>
          <a:effectLst/>
        </p:spPr>
      </p:cxnSp>
      <p:cxnSp>
        <p:nvCxnSpPr>
          <p:cNvPr id="123" name="Straight Arrow Connector 122"/>
          <p:cNvCxnSpPr>
            <a:stCxn id="56" idx="3"/>
            <a:endCxn id="83" idx="1"/>
          </p:cNvCxnSpPr>
          <p:nvPr/>
        </p:nvCxnSpPr>
        <p:spPr>
          <a:xfrm>
            <a:off x="4137661" y="1773977"/>
            <a:ext cx="900539" cy="6094403"/>
          </a:xfrm>
          <a:prstGeom prst="straightConnector1">
            <a:avLst/>
          </a:prstGeom>
          <a:noFill/>
          <a:ln w="9525" cap="flat" cmpd="sng" algn="ctr">
            <a:solidFill>
              <a:sysClr val="windowText" lastClr="000000"/>
            </a:solidFill>
            <a:prstDash val="solid"/>
            <a:tailEnd type="arrow"/>
          </a:ln>
          <a:effectLst/>
        </p:spPr>
      </p:cxnSp>
      <p:cxnSp>
        <p:nvCxnSpPr>
          <p:cNvPr id="125" name="Straight Arrow Connector 124"/>
          <p:cNvCxnSpPr>
            <a:endCxn id="83" idx="1"/>
          </p:cNvCxnSpPr>
          <p:nvPr/>
        </p:nvCxnSpPr>
        <p:spPr>
          <a:xfrm>
            <a:off x="4140707" y="7868379"/>
            <a:ext cx="897493" cy="1"/>
          </a:xfrm>
          <a:prstGeom prst="straightConnector1">
            <a:avLst/>
          </a:prstGeom>
          <a:noFill/>
          <a:ln w="9525" cap="flat" cmpd="sng" algn="ctr">
            <a:solidFill>
              <a:sysClr val="windowText" lastClr="000000"/>
            </a:solidFill>
            <a:prstDash val="solid"/>
            <a:tailEnd type="arrow"/>
          </a:ln>
          <a:effectLst/>
        </p:spPr>
      </p:cxnSp>
      <p:cxnSp>
        <p:nvCxnSpPr>
          <p:cNvPr id="126" name="Straight Arrow Connector 125"/>
          <p:cNvCxnSpPr>
            <a:endCxn id="106" idx="1"/>
          </p:cNvCxnSpPr>
          <p:nvPr/>
        </p:nvCxnSpPr>
        <p:spPr>
          <a:xfrm>
            <a:off x="4140707" y="7868378"/>
            <a:ext cx="900685" cy="2656407"/>
          </a:xfrm>
          <a:prstGeom prst="straightConnector1">
            <a:avLst/>
          </a:prstGeom>
          <a:noFill/>
          <a:ln w="9525" cap="flat" cmpd="sng" algn="ctr">
            <a:solidFill>
              <a:sysClr val="windowText" lastClr="000000"/>
            </a:solidFill>
            <a:prstDash val="solid"/>
            <a:tailEnd type="arrow"/>
          </a:ln>
          <a:effectLst/>
        </p:spPr>
      </p:cxnSp>
      <p:cxnSp>
        <p:nvCxnSpPr>
          <p:cNvPr id="127" name="Straight Arrow Connector 126"/>
          <p:cNvCxnSpPr>
            <a:stCxn id="83" idx="3"/>
            <a:endCxn id="93" idx="1"/>
          </p:cNvCxnSpPr>
          <p:nvPr/>
        </p:nvCxnSpPr>
        <p:spPr>
          <a:xfrm>
            <a:off x="6775560" y="7868380"/>
            <a:ext cx="463442" cy="4645"/>
          </a:xfrm>
          <a:prstGeom prst="straightConnector1">
            <a:avLst/>
          </a:prstGeom>
          <a:noFill/>
          <a:ln w="9525" cap="flat" cmpd="sng" algn="ctr">
            <a:solidFill>
              <a:sysClr val="windowText" lastClr="000000"/>
            </a:solidFill>
            <a:prstDash val="solid"/>
            <a:tailEnd type="arrow"/>
          </a:ln>
          <a:effectLst/>
        </p:spPr>
      </p:cxnSp>
      <p:cxnSp>
        <p:nvCxnSpPr>
          <p:cNvPr id="128" name="Straight Arrow Connector 127"/>
          <p:cNvCxnSpPr>
            <a:stCxn id="106" idx="3"/>
            <a:endCxn id="102" idx="1"/>
          </p:cNvCxnSpPr>
          <p:nvPr/>
        </p:nvCxnSpPr>
        <p:spPr>
          <a:xfrm>
            <a:off x="6778752" y="10524785"/>
            <a:ext cx="464051" cy="0"/>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stCxn id="75" idx="6"/>
            <a:endCxn id="107" idx="1"/>
          </p:cNvCxnSpPr>
          <p:nvPr/>
        </p:nvCxnSpPr>
        <p:spPr>
          <a:xfrm flipV="1">
            <a:off x="8926920" y="2146981"/>
            <a:ext cx="4862232" cy="792"/>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28558" y="2133601"/>
            <a:ext cx="7060594" cy="1311428"/>
            <a:chOff x="7523667" y="1369356"/>
            <a:chExt cx="7060594" cy="1311428"/>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a:stCxn id="63" idx="6"/>
            </p:cNvCxnSpPr>
            <p:nvPr/>
          </p:nvCxnSpPr>
          <p:spPr>
            <a:xfrm>
              <a:off x="7523667" y="1369356"/>
              <a:ext cx="728757" cy="1311428"/>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4" name="Straight Arrow Connector 133"/>
            <p:cNvCxnSpPr>
              <a:stCxn id="64" idx="6"/>
            </p:cNvCxnSpPr>
            <p:nvPr/>
          </p:nvCxnSpPr>
          <p:spPr>
            <a:xfrm>
              <a:off x="7523668" y="1799124"/>
              <a:ext cx="728756" cy="881660"/>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5" name="Straight Arrow Connector 134"/>
            <p:cNvCxnSpPr>
              <a:stCxn id="65" idx="6"/>
            </p:cNvCxnSpPr>
            <p:nvPr/>
          </p:nvCxnSpPr>
          <p:spPr>
            <a:xfrm>
              <a:off x="7523668" y="2228892"/>
              <a:ext cx="703538" cy="451892"/>
            </a:xfrm>
            <a:prstGeom prst="straightConnector1">
              <a:avLst/>
            </a:prstGeom>
            <a:noFill/>
            <a:ln w="9525" cap="flat" cmpd="sng" algn="ctr">
              <a:solidFill>
                <a:sysClr val="windowText" lastClr="000000"/>
              </a:solidFill>
              <a:prstDash val="solid"/>
              <a:headEnd type="none" w="med" len="med"/>
              <a:tailEnd type="none" w="med" len="med"/>
            </a:ln>
            <a:effectLst/>
          </p:spPr>
        </p:cxnSp>
      </p:grp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cxnSp>
        <p:nvCxnSpPr>
          <p:cNvPr id="146" name="Straight Arrow Connector 145"/>
          <p:cNvCxnSpPr>
            <a:stCxn id="91" idx="6"/>
            <a:endCxn id="113" idx="1"/>
          </p:cNvCxnSpPr>
          <p:nvPr/>
        </p:nvCxnSpPr>
        <p:spPr>
          <a:xfrm>
            <a:off x="8923120" y="8246820"/>
            <a:ext cx="4866033" cy="0"/>
          </a:xfrm>
          <a:prstGeom prst="straightConnector1">
            <a:avLst/>
          </a:prstGeom>
          <a:noFill/>
          <a:ln w="9525" cap="flat" cmpd="sng" algn="ctr">
            <a:solidFill>
              <a:sysClr val="windowText" lastClr="000000"/>
            </a:solidFill>
            <a:prstDash val="solid"/>
            <a:tailEnd type="arrow"/>
          </a:ln>
          <a:effectLst/>
        </p:spPr>
      </p:cxnSp>
      <p:cxnSp>
        <p:nvCxnSpPr>
          <p:cNvPr id="149" name="Straight Arrow Connector 148"/>
          <p:cNvCxnSpPr>
            <a:stCxn id="102" idx="3"/>
            <a:endCxn id="164" idx="1"/>
          </p:cNvCxnSpPr>
          <p:nvPr/>
        </p:nvCxnSpPr>
        <p:spPr>
          <a:xfrm>
            <a:off x="8980163" y="10524785"/>
            <a:ext cx="465591" cy="7616"/>
          </a:xfrm>
          <a:prstGeom prst="straightConnector1">
            <a:avLst/>
          </a:prstGeom>
          <a:noFill/>
          <a:ln w="9525" cap="flat" cmpd="sng" algn="ctr">
            <a:solidFill>
              <a:sysClr val="windowText" lastClr="000000"/>
            </a:solidFill>
            <a:prstDash val="solid"/>
            <a:tailEnd type="arrow"/>
          </a:ln>
          <a:effectLst/>
        </p:spPr>
      </p:cxnSp>
      <p:cxnSp>
        <p:nvCxnSpPr>
          <p:cNvPr id="155" name="Straight Arrow Connector 154"/>
          <p:cNvCxnSpPr>
            <a:stCxn id="88" idx="2"/>
            <a:endCxn id="83" idx="0"/>
          </p:cNvCxnSpPr>
          <p:nvPr/>
        </p:nvCxnSpPr>
        <p:spPr>
          <a:xfrm flipH="1">
            <a:off x="5906880" y="7374522"/>
            <a:ext cx="3192" cy="332275"/>
          </a:xfrm>
          <a:prstGeom prst="straightConnector1">
            <a:avLst/>
          </a:prstGeom>
          <a:noFill/>
          <a:ln w="9525" cap="flat" cmpd="sng" algn="ctr">
            <a:solidFill>
              <a:sysClr val="windowText" lastClr="000000"/>
            </a:solidFill>
            <a:prstDash val="solid"/>
            <a:tailEnd type="arrow"/>
          </a:ln>
          <a:effectLst/>
        </p:spPr>
      </p:cxn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58" name="Straight Arrow Connector 157"/>
          <p:cNvCxnSpPr>
            <a:stCxn id="76" idx="6"/>
          </p:cNvCxnSpPr>
          <p:nvPr/>
        </p:nvCxnSpPr>
        <p:spPr>
          <a:xfrm flipV="1">
            <a:off x="8926923" y="2577541"/>
            <a:ext cx="3265078" cy="2"/>
          </a:xfrm>
          <a:prstGeom prst="straightConnector1">
            <a:avLst/>
          </a:prstGeom>
          <a:noFill/>
          <a:ln w="9525" cap="flat" cmpd="sng" algn="ctr">
            <a:solidFill>
              <a:sysClr val="windowText" lastClr="000000"/>
            </a:solidFill>
            <a:prstDash val="solid"/>
            <a:tailEnd type="none"/>
          </a:ln>
          <a:effectLst/>
        </p:spPr>
      </p:cxnSp>
      <p:cxnSp>
        <p:nvCxnSpPr>
          <p:cNvPr id="159" name="Straight Arrow Connector 158"/>
          <p:cNvCxnSpPr>
            <a:stCxn id="91" idx="6"/>
            <a:endCxn id="112" idx="1"/>
          </p:cNvCxnSpPr>
          <p:nvPr/>
        </p:nvCxnSpPr>
        <p:spPr>
          <a:xfrm flipV="1">
            <a:off x="8923120" y="7629427"/>
            <a:ext cx="4866033" cy="617393"/>
          </a:xfrm>
          <a:prstGeom prst="straightConnector1">
            <a:avLst/>
          </a:prstGeom>
          <a:noFill/>
          <a:ln w="9525" cap="flat" cmpd="sng" algn="ctr">
            <a:solidFill>
              <a:sysClr val="windowText" lastClr="000000"/>
            </a:solidFill>
            <a:prstDash val="solid"/>
            <a:tailEnd type="arrow"/>
          </a:ln>
          <a:effectLst/>
        </p:spPr>
      </p:cxnSp>
      <p:cxnSp>
        <p:nvCxnSpPr>
          <p:cNvPr id="160" name="Straight Arrow Connector 159"/>
          <p:cNvCxnSpPr>
            <a:stCxn id="91" idx="6"/>
            <a:endCxn id="114" idx="1"/>
          </p:cNvCxnSpPr>
          <p:nvPr/>
        </p:nvCxnSpPr>
        <p:spPr>
          <a:xfrm>
            <a:off x="8923120" y="8246821"/>
            <a:ext cx="4866033" cy="598758"/>
          </a:xfrm>
          <a:prstGeom prst="straightConnector1">
            <a:avLst/>
          </a:prstGeom>
          <a:noFill/>
          <a:ln w="9525" cap="flat" cmpd="sng" algn="ctr">
            <a:solidFill>
              <a:sysClr val="windowText" lastClr="000000"/>
            </a:solidFill>
            <a:prstDash val="solid"/>
            <a:tailEnd type="arrow"/>
          </a:ln>
          <a:effectLst/>
        </p:spPr>
      </p:cxnSp>
      <p:grpSp>
        <p:nvGrpSpPr>
          <p:cNvPr id="161" name="Group 160"/>
          <p:cNvGrpSpPr/>
          <p:nvPr/>
        </p:nvGrpSpPr>
        <p:grpSpPr>
          <a:xfrm>
            <a:off x="9445754" y="10370818"/>
            <a:ext cx="1737360" cy="788897"/>
            <a:chOff x="2904071" y="1103299"/>
            <a:chExt cx="1737360" cy="788897"/>
          </a:xfrm>
        </p:grpSpPr>
        <p:sp>
          <p:nvSpPr>
            <p:cNvPr id="162" name="Oval 16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163" name="Rectangle 162"/>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4" name="TextBox 163"/>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Aq. Sp. Habitat</a:t>
              </a:r>
            </a:p>
          </p:txBody>
        </p:sp>
      </p:grpSp>
      <p:grpSp>
        <p:nvGrpSpPr>
          <p:cNvPr id="165" name="Group 164"/>
          <p:cNvGrpSpPr/>
          <p:nvPr/>
        </p:nvGrpSpPr>
        <p:grpSpPr>
          <a:xfrm>
            <a:off x="11644907" y="10370818"/>
            <a:ext cx="1737360" cy="788897"/>
            <a:chOff x="2904071" y="1103299"/>
            <a:chExt cx="1737360" cy="788897"/>
          </a:xfrm>
        </p:grpSpPr>
        <p:sp>
          <p:nvSpPr>
            <p:cNvPr id="166" name="Oval 165"/>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167" name="Rectangle 166"/>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8" name="TextBox 16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Fish Populations</a:t>
              </a:r>
            </a:p>
          </p:txBody>
        </p:sp>
      </p:grpSp>
      <p:cxnSp>
        <p:nvCxnSpPr>
          <p:cNvPr id="169" name="Straight Arrow Connector 168"/>
          <p:cNvCxnSpPr>
            <a:stCxn id="164" idx="3"/>
            <a:endCxn id="168" idx="1"/>
          </p:cNvCxnSpPr>
          <p:nvPr/>
        </p:nvCxnSpPr>
        <p:spPr>
          <a:xfrm>
            <a:off x="11183114" y="10532401"/>
            <a:ext cx="461793" cy="0"/>
          </a:xfrm>
          <a:prstGeom prst="straightConnector1">
            <a:avLst/>
          </a:prstGeom>
          <a:noFill/>
          <a:ln w="9525" cap="flat" cmpd="sng" algn="ctr">
            <a:solidFill>
              <a:sysClr val="windowText" lastClr="000000"/>
            </a:solidFill>
            <a:prstDash val="solid"/>
            <a:tailEnd type="arrow"/>
          </a:ln>
          <a:effectLst/>
        </p:spPr>
      </p:cxnSp>
      <p:cxnSp>
        <p:nvCxnSpPr>
          <p:cNvPr id="170" name="Straight Arrow Connector 169"/>
          <p:cNvCxnSpPr>
            <a:stCxn id="166" idx="6"/>
            <a:endCxn id="116" idx="1"/>
          </p:cNvCxnSpPr>
          <p:nvPr/>
        </p:nvCxnSpPr>
        <p:spPr>
          <a:xfrm flipV="1">
            <a:off x="13329025" y="10898580"/>
            <a:ext cx="460128" cy="7617"/>
          </a:xfrm>
          <a:prstGeom prst="straightConnector1">
            <a:avLst/>
          </a:prstGeom>
          <a:noFill/>
          <a:ln w="9525" cap="flat" cmpd="sng" algn="ctr">
            <a:solidFill>
              <a:sysClr val="windowText" lastClr="000000"/>
            </a:solidFill>
            <a:prstDash val="solid"/>
            <a:tailEnd type="arrow"/>
          </a:ln>
          <a:effectLst/>
        </p:spPr>
      </p:cxnSp>
      <p:cxnSp>
        <p:nvCxnSpPr>
          <p:cNvPr id="171" name="Straight Arrow Connector 170"/>
          <p:cNvCxnSpPr>
            <a:endCxn id="157" idx="1"/>
          </p:cNvCxnSpPr>
          <p:nvPr/>
        </p:nvCxnSpPr>
        <p:spPr>
          <a:xfrm>
            <a:off x="12192000" y="2577540"/>
            <a:ext cx="1597152" cy="19586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15" name="TextBox 114"/>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cxnSp>
        <p:nvCxnSpPr>
          <p:cNvPr id="121" name="Straight Arrow Connector 120"/>
          <p:cNvCxnSpPr>
            <a:stCxn id="166" idx="6"/>
            <a:endCxn id="114" idx="1"/>
          </p:cNvCxnSpPr>
          <p:nvPr/>
        </p:nvCxnSpPr>
        <p:spPr>
          <a:xfrm flipV="1">
            <a:off x="13329026" y="8845578"/>
            <a:ext cx="460126" cy="2060619"/>
          </a:xfrm>
          <a:prstGeom prst="straightConnector1">
            <a:avLst/>
          </a:prstGeom>
          <a:noFill/>
          <a:ln w="9525" cap="flat" cmpd="sng" algn="ctr">
            <a:solidFill>
              <a:sysClr val="windowText" lastClr="000000"/>
            </a:solidFill>
            <a:prstDash val="solid"/>
            <a:tailEnd type="arrow"/>
          </a:ln>
          <a:effectLst/>
        </p:spPr>
      </p:cxnSp>
      <p:sp>
        <p:nvSpPr>
          <p:cNvPr id="124" name="TextBox 123"/>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3122363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4"/>
            <a:ext cx="1737360" cy="1658188"/>
            <a:chOff x="2904071" y="1103299"/>
            <a:chExt cx="1737360" cy="1658189"/>
          </a:xfrm>
        </p:grpSpPr>
        <p:sp>
          <p:nvSpPr>
            <p:cNvPr id="52" name="Oval 5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Understory Density</a:t>
              </a:r>
            </a:p>
          </p:txBody>
        </p:sp>
        <p:sp>
          <p:nvSpPr>
            <p:cNvPr id="53" name="Oval 52"/>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Horizontal Connectivity</a:t>
              </a:r>
            </a:p>
          </p:txBody>
        </p:sp>
        <p:sp>
          <p:nvSpPr>
            <p:cNvPr id="54" name="Oval 53"/>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Total Forest Area</a:t>
              </a:r>
            </a:p>
          </p:txBody>
        </p:sp>
        <p:sp>
          <p:nvSpPr>
            <p:cNvPr id="55" name="Rectangle 54"/>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57" name="Group 56"/>
          <p:cNvGrpSpPr/>
          <p:nvPr/>
        </p:nvGrpSpPr>
        <p:grpSpPr>
          <a:xfrm>
            <a:off x="2403348" y="7711442"/>
            <a:ext cx="1737360" cy="1447877"/>
            <a:chOff x="2904071" y="1103299"/>
            <a:chExt cx="1737360" cy="1447877"/>
          </a:xfrm>
        </p:grpSpPr>
        <p:sp>
          <p:nvSpPr>
            <p:cNvPr id="58" name="Oval 57"/>
            <p:cNvSpPr/>
            <p:nvPr/>
          </p:nvSpPr>
          <p:spPr>
            <a:xfrm>
              <a:off x="2949712" y="1658575"/>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Soil Compaction</a:t>
              </a:r>
            </a:p>
          </p:txBody>
        </p:sp>
        <p:sp>
          <p:nvSpPr>
            <p:cNvPr id="59" name="Oval 58"/>
            <p:cNvSpPr/>
            <p:nvPr/>
          </p:nvSpPr>
          <p:spPr>
            <a:xfrm>
              <a:off x="2949712" y="208300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Litter Depth</a:t>
              </a:r>
            </a:p>
          </p:txBody>
        </p:sp>
        <p:sp>
          <p:nvSpPr>
            <p:cNvPr id="60" name="Rectangle 59"/>
            <p:cNvSpPr/>
            <p:nvPr/>
          </p:nvSpPr>
          <p:spPr>
            <a:xfrm>
              <a:off x="2904071" y="1106424"/>
              <a:ext cx="1737360" cy="144475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1" name="TextBox 60"/>
            <p:cNvSpPr txBox="1"/>
            <p:nvPr/>
          </p:nvSpPr>
          <p:spPr>
            <a:xfrm>
              <a:off x="2904071" y="1103299"/>
              <a:ext cx="1737360" cy="553998"/>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Floor Structure</a:t>
              </a:r>
            </a:p>
          </p:txBody>
        </p:sp>
      </p:grpSp>
      <p:grpSp>
        <p:nvGrpSpPr>
          <p:cNvPr id="62" name="Group 61"/>
          <p:cNvGrpSpPr/>
          <p:nvPr/>
        </p:nvGrpSpPr>
        <p:grpSpPr>
          <a:xfrm>
            <a:off x="5044441" y="1612394"/>
            <a:ext cx="1737360" cy="1658188"/>
            <a:chOff x="2904071" y="1103299"/>
            <a:chExt cx="1737360" cy="1658189"/>
          </a:xfrm>
        </p:grpSpPr>
        <p:sp>
          <p:nvSpPr>
            <p:cNvPr id="63" name="Oval 62"/>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Severity</a:t>
              </a:r>
            </a:p>
            <a:p>
              <a:pPr algn="ctr" defTabSz="914303">
                <a:defRPr/>
              </a:pPr>
              <a:r>
                <a:rPr lang="en-US" sz="1200" kern="0" dirty="0">
                  <a:solidFill>
                    <a:sysClr val="windowText" lastClr="000000"/>
                  </a:solidFill>
                  <a:latin typeface="Calibri" pitchFamily="34" charset="0"/>
                </a:rPr>
                <a:t>(% Mortality)</a:t>
              </a:r>
            </a:p>
          </p:txBody>
        </p:sp>
        <p:sp>
          <p:nvSpPr>
            <p:cNvPr id="64" name="Oval 63"/>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Return Interval</a:t>
              </a:r>
            </a:p>
          </p:txBody>
        </p:sp>
        <p:sp>
          <p:nvSpPr>
            <p:cNvPr id="65" name="Oval 64"/>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Burnt Area</a:t>
              </a:r>
            </a:p>
          </p:txBody>
        </p:sp>
        <p:sp>
          <p:nvSpPr>
            <p:cNvPr id="66" name="Rectangle 65"/>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68" name="Group 67"/>
          <p:cNvGrpSpPr/>
          <p:nvPr/>
        </p:nvGrpSpPr>
        <p:grpSpPr>
          <a:xfrm>
            <a:off x="5041392" y="3368043"/>
            <a:ext cx="1737360" cy="1658188"/>
            <a:chOff x="2904071" y="1103299"/>
            <a:chExt cx="1737360" cy="1658189"/>
          </a:xfrm>
        </p:grpSpPr>
        <p:sp>
          <p:nvSpPr>
            <p:cNvPr id="69" name="Oval 68"/>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Standing Carbon Stocks</a:t>
              </a:r>
            </a:p>
          </p:txBody>
        </p:sp>
        <p:sp>
          <p:nvSpPr>
            <p:cNvPr id="70" name="Oval 69"/>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Rate of Carbon Seq.</a:t>
              </a:r>
            </a:p>
          </p:txBody>
        </p:sp>
        <p:sp>
          <p:nvSpPr>
            <p:cNvPr id="71" name="Oval 70"/>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Carbon Seq. in Forest Products</a:t>
              </a:r>
            </a:p>
          </p:txBody>
        </p:sp>
        <p:sp>
          <p:nvSpPr>
            <p:cNvPr id="72" name="Rectangle 71"/>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3" name="TextBox 7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Carbon</a:t>
              </a:r>
            </a:p>
          </p:txBody>
        </p:sp>
      </p:grpSp>
      <p:grpSp>
        <p:nvGrpSpPr>
          <p:cNvPr id="74" name="Group 73"/>
          <p:cNvGrpSpPr/>
          <p:nvPr/>
        </p:nvGrpSpPr>
        <p:grpSpPr>
          <a:xfrm>
            <a:off x="7242803" y="1612394"/>
            <a:ext cx="1737360" cy="1228422"/>
            <a:chOff x="2904071" y="1103299"/>
            <a:chExt cx="1737360" cy="1228421"/>
          </a:xfrm>
        </p:grpSpPr>
        <p:sp>
          <p:nvSpPr>
            <p:cNvPr id="75" name="Oval 7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Particulates</a:t>
              </a:r>
            </a:p>
          </p:txBody>
        </p:sp>
        <p:sp>
          <p:nvSpPr>
            <p:cNvPr id="76" name="Oval 7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Visibility</a:t>
              </a:r>
            </a:p>
          </p:txBody>
        </p:sp>
        <p:sp>
          <p:nvSpPr>
            <p:cNvPr id="77" name="Rectangle 7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grpSp>
        <p:nvGrpSpPr>
          <p:cNvPr id="79" name="Group 78"/>
          <p:cNvGrpSpPr/>
          <p:nvPr/>
        </p:nvGrpSpPr>
        <p:grpSpPr>
          <a:xfrm>
            <a:off x="5038200" y="7706797"/>
            <a:ext cx="1737360" cy="1228422"/>
            <a:chOff x="2904071" y="1103299"/>
            <a:chExt cx="1737360" cy="1228421"/>
          </a:xfrm>
        </p:grpSpPr>
        <p:sp>
          <p:nvSpPr>
            <p:cNvPr id="80" name="Oval 79"/>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81" name="Oval 80"/>
            <p:cNvSpPr/>
            <p:nvPr/>
          </p:nvSpPr>
          <p:spPr>
            <a:xfrm>
              <a:off x="2949712" y="1856232"/>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Contiguous Habitat Area</a:t>
              </a:r>
            </a:p>
          </p:txBody>
        </p:sp>
        <p:sp>
          <p:nvSpPr>
            <p:cNvPr id="82" name="Rectangle 81"/>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3" name="TextBox 8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Habitats</a:t>
              </a:r>
            </a:p>
          </p:txBody>
        </p:sp>
      </p:grpSp>
      <p:grpSp>
        <p:nvGrpSpPr>
          <p:cNvPr id="84" name="Group 83"/>
          <p:cNvGrpSpPr/>
          <p:nvPr/>
        </p:nvGrpSpPr>
        <p:grpSpPr>
          <a:xfrm>
            <a:off x="5041392" y="5716334"/>
            <a:ext cx="1737360" cy="1658188"/>
            <a:chOff x="2904071" y="1103299"/>
            <a:chExt cx="1737360" cy="1658189"/>
          </a:xfrm>
        </p:grpSpPr>
        <p:sp>
          <p:nvSpPr>
            <p:cNvPr id="85" name="Oval 8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Susceptibility</a:t>
              </a:r>
            </a:p>
          </p:txBody>
        </p:sp>
        <p:sp>
          <p:nvSpPr>
            <p:cNvPr id="86" name="Oval 85"/>
            <p:cNvSpPr/>
            <p:nvPr/>
          </p:nvSpPr>
          <p:spPr>
            <a:xfrm>
              <a:off x="2949712" y="185623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Area</a:t>
              </a:r>
            </a:p>
          </p:txBody>
        </p:sp>
        <p:sp>
          <p:nvSpPr>
            <p:cNvPr id="87" name="Oval 86"/>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Intensity</a:t>
              </a:r>
            </a:p>
          </p:txBody>
        </p:sp>
        <p:sp>
          <p:nvSpPr>
            <p:cNvPr id="88" name="Rectangle 87"/>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9" name="TextBox 88"/>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Pests/Pathogens</a:t>
              </a:r>
            </a:p>
          </p:txBody>
        </p:sp>
      </p:grpSp>
      <p:grpSp>
        <p:nvGrpSpPr>
          <p:cNvPr id="90" name="Group 89"/>
          <p:cNvGrpSpPr/>
          <p:nvPr/>
        </p:nvGrpSpPr>
        <p:grpSpPr>
          <a:xfrm>
            <a:off x="7239002" y="7711442"/>
            <a:ext cx="1737360" cy="788897"/>
            <a:chOff x="2904071" y="1103299"/>
            <a:chExt cx="1737360" cy="788897"/>
          </a:xfrm>
        </p:grpSpPr>
        <p:sp>
          <p:nvSpPr>
            <p:cNvPr id="91" name="Oval 90"/>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92" name="Rectangle 91"/>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3" name="TextBox 9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Pop.</a:t>
              </a:r>
            </a:p>
          </p:txBody>
        </p:sp>
      </p:grpSp>
      <p:grpSp>
        <p:nvGrpSpPr>
          <p:cNvPr id="94" name="Group 93"/>
          <p:cNvGrpSpPr/>
          <p:nvPr/>
        </p:nvGrpSpPr>
        <p:grpSpPr>
          <a:xfrm>
            <a:off x="5041392" y="9055611"/>
            <a:ext cx="1737360" cy="1228422"/>
            <a:chOff x="2904071" y="1103299"/>
            <a:chExt cx="1737360" cy="1228421"/>
          </a:xfrm>
        </p:grpSpPr>
        <p:sp>
          <p:nvSpPr>
            <p:cNvPr id="95" name="Oval 94"/>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Water Volume</a:t>
              </a:r>
            </a:p>
          </p:txBody>
        </p:sp>
        <p:sp>
          <p:nvSpPr>
            <p:cNvPr id="96" name="Oval 9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Water Timing (Consistency)</a:t>
              </a:r>
            </a:p>
          </p:txBody>
        </p:sp>
        <p:sp>
          <p:nvSpPr>
            <p:cNvPr id="97" name="Rectangle 9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8" name="TextBox 9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Water Yield</a:t>
              </a:r>
            </a:p>
          </p:txBody>
        </p:sp>
      </p:grpSp>
      <p:grpSp>
        <p:nvGrpSpPr>
          <p:cNvPr id="99" name="Group 98"/>
          <p:cNvGrpSpPr/>
          <p:nvPr/>
        </p:nvGrpSpPr>
        <p:grpSpPr>
          <a:xfrm>
            <a:off x="7242803" y="10363202"/>
            <a:ext cx="1737360" cy="788897"/>
            <a:chOff x="2904071" y="1103299"/>
            <a:chExt cx="1737360" cy="788897"/>
          </a:xfrm>
        </p:grpSpPr>
        <p:sp>
          <p:nvSpPr>
            <p:cNvPr id="100" name="Oval 99"/>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Sediment Load</a:t>
              </a:r>
            </a:p>
          </p:txBody>
        </p:sp>
        <p:sp>
          <p:nvSpPr>
            <p:cNvPr id="101" name="Rectangle 100"/>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2" name="TextBox 101"/>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Water Quality</a:t>
              </a:r>
            </a:p>
          </p:txBody>
        </p:sp>
      </p:grpSp>
      <p:grpSp>
        <p:nvGrpSpPr>
          <p:cNvPr id="103" name="Group 102"/>
          <p:cNvGrpSpPr/>
          <p:nvPr/>
        </p:nvGrpSpPr>
        <p:grpSpPr>
          <a:xfrm>
            <a:off x="5041392" y="10363202"/>
            <a:ext cx="1737360" cy="788897"/>
            <a:chOff x="2904071" y="1103299"/>
            <a:chExt cx="1737360" cy="788897"/>
          </a:xfrm>
        </p:grpSpPr>
        <p:sp>
          <p:nvSpPr>
            <p:cNvPr id="104" name="Oval 103"/>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Runoff</a:t>
              </a:r>
            </a:p>
          </p:txBody>
        </p:sp>
        <p:sp>
          <p:nvSpPr>
            <p:cNvPr id="105" name="Rectangle 104"/>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6" name="TextBox 10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Erosion Potential</a:t>
              </a:r>
            </a:p>
          </p:txBody>
        </p:sp>
      </p:grpSp>
      <p:sp>
        <p:nvSpPr>
          <p:cNvPr id="107" name="Rounded Rectangle 106"/>
          <p:cNvSpPr/>
          <p:nvPr/>
        </p:nvSpPr>
        <p:spPr>
          <a:xfrm>
            <a:off x="13789153" y="187238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09" name="Rounded Rectangle 108"/>
          <p:cNvSpPr/>
          <p:nvPr/>
        </p:nvSpPr>
        <p:spPr>
          <a:xfrm>
            <a:off x="13789152" y="4058587"/>
            <a:ext cx="1719072" cy="549202"/>
          </a:xfrm>
          <a:prstGeom prst="roundRect">
            <a:avLst/>
          </a:prstGeom>
          <a:pattFill prst="wdDnDiag">
            <a:fgClr>
              <a:srgbClr val="84AA33">
                <a:lumMod val="60000"/>
                <a:lumOff val="40000"/>
              </a:srgbClr>
            </a:fgClr>
            <a:bgClr>
              <a:sysClr val="window" lastClr="FFFFFF"/>
            </a:bgClr>
          </a:pattFill>
          <a:ln w="25400" cap="flat" cmpd="sng" algn="ctr">
            <a:solidFill>
              <a:srgbClr val="84AA33"/>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Climate Stability</a:t>
            </a:r>
          </a:p>
        </p:txBody>
      </p:sp>
      <p:sp>
        <p:nvSpPr>
          <p:cNvPr id="110" name="Rounded Rectangle 109"/>
          <p:cNvSpPr/>
          <p:nvPr/>
        </p:nvSpPr>
        <p:spPr>
          <a:xfrm>
            <a:off x="13789152" y="61722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Biodiversity Existence</a:t>
            </a:r>
          </a:p>
        </p:txBody>
      </p:sp>
      <p:sp>
        <p:nvSpPr>
          <p:cNvPr id="115" name="Rounded Rectangle 114"/>
          <p:cNvSpPr/>
          <p:nvPr/>
        </p:nvSpPr>
        <p:spPr>
          <a:xfrm>
            <a:off x="13789152" y="9509201"/>
            <a:ext cx="1719072" cy="549202"/>
          </a:xfrm>
          <a:prstGeom prst="roundRect">
            <a:avLst/>
          </a:prstGeom>
          <a:pattFill prst="wdDnDiag">
            <a:fgClr>
              <a:srgbClr val="84AA33">
                <a:lumMod val="60000"/>
                <a:lumOff val="40000"/>
              </a:srgbClr>
            </a:fgClr>
            <a:bgClr>
              <a:sysClr val="window" lastClr="FFFFFF"/>
            </a:bgClr>
          </a:pattFill>
          <a:ln w="25400" cap="flat" cmpd="sng" algn="ctr">
            <a:solidFill>
              <a:srgbClr val="84AA33"/>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Boating</a:t>
            </a:r>
          </a:p>
        </p:txBody>
      </p:sp>
      <p:sp>
        <p:nvSpPr>
          <p:cNvPr id="116" name="Rounded Rectangle 115"/>
          <p:cNvSpPr/>
          <p:nvPr/>
        </p:nvSpPr>
        <p:spPr>
          <a:xfrm>
            <a:off x="13789152" y="10623981"/>
            <a:ext cx="1719072" cy="549202"/>
          </a:xfrm>
          <a:prstGeom prst="roundRect">
            <a:avLst/>
          </a:prstGeom>
          <a:pattFill prst="wdDnDiag">
            <a:fgClr>
              <a:srgbClr val="FEB80A">
                <a:lumMod val="60000"/>
                <a:lumOff val="40000"/>
              </a:srgbClr>
            </a:fgClr>
            <a:bgClr>
              <a:sysClr val="window" lastClr="FFFFFF"/>
            </a:bgClr>
          </a:pattFill>
          <a:ln w="25400" cap="flat" cmpd="sng" algn="ctr">
            <a:solidFill>
              <a:srgbClr val="FEB80A"/>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Fishing</a:t>
            </a:r>
          </a:p>
        </p:txBody>
      </p:sp>
      <p:cxnSp>
        <p:nvCxnSpPr>
          <p:cNvPr id="117" name="Straight Arrow Connector 116"/>
          <p:cNvCxnSpPr>
            <a:stCxn id="56" idx="3"/>
            <a:endCxn id="67" idx="1"/>
          </p:cNvCxnSpPr>
          <p:nvPr/>
        </p:nvCxnSpPr>
        <p:spPr>
          <a:xfrm>
            <a:off x="4137661" y="1773977"/>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1"/>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7"/>
            <a:ext cx="461002" cy="0"/>
          </a:xfrm>
          <a:prstGeom prst="straightConnector1">
            <a:avLst/>
          </a:prstGeom>
          <a:noFill/>
          <a:ln w="9525" cap="flat" cmpd="sng" algn="ctr">
            <a:solidFill>
              <a:sysClr val="windowText" lastClr="000000"/>
            </a:solidFill>
            <a:prstDash val="solid"/>
            <a:tailEnd type="arrow"/>
          </a:ln>
          <a:effectLst/>
        </p:spPr>
      </p:cxnSp>
      <p:cxnSp>
        <p:nvCxnSpPr>
          <p:cNvPr id="120" name="Straight Arrow Connector 119"/>
          <p:cNvCxnSpPr>
            <a:endCxn id="61" idx="1"/>
          </p:cNvCxnSpPr>
          <p:nvPr/>
        </p:nvCxnSpPr>
        <p:spPr>
          <a:xfrm>
            <a:off x="2019299" y="1773975"/>
            <a:ext cx="384049" cy="6214466"/>
          </a:xfrm>
          <a:prstGeom prst="straightConnector1">
            <a:avLst/>
          </a:prstGeom>
          <a:noFill/>
          <a:ln w="9525" cap="flat" cmpd="sng" algn="ctr">
            <a:solidFill>
              <a:sysClr val="windowText" lastClr="000000"/>
            </a:solidFill>
            <a:prstDash val="solid"/>
            <a:tailEnd type="arrow"/>
          </a:ln>
          <a:effectLst/>
        </p:spPr>
      </p:cxnSp>
      <p:cxnSp>
        <p:nvCxnSpPr>
          <p:cNvPr id="121" name="Straight Arrow Connector 120"/>
          <p:cNvCxnSpPr>
            <a:stCxn id="56" idx="3"/>
            <a:endCxn id="73" idx="1"/>
          </p:cNvCxnSpPr>
          <p:nvPr/>
        </p:nvCxnSpPr>
        <p:spPr>
          <a:xfrm>
            <a:off x="4137661" y="1773977"/>
            <a:ext cx="903731" cy="1755649"/>
          </a:xfrm>
          <a:prstGeom prst="straightConnector1">
            <a:avLst/>
          </a:prstGeom>
          <a:noFill/>
          <a:ln w="9525" cap="flat" cmpd="sng" algn="ctr">
            <a:solidFill>
              <a:sysClr val="windowText" lastClr="000000"/>
            </a:solidFill>
            <a:prstDash val="solid"/>
            <a:tailEnd type="arrow"/>
          </a:ln>
          <a:effectLst/>
        </p:spPr>
      </p:cxnSp>
      <p:cxnSp>
        <p:nvCxnSpPr>
          <p:cNvPr id="122" name="Straight Arrow Connector 121"/>
          <p:cNvCxnSpPr>
            <a:stCxn id="56" idx="3"/>
            <a:endCxn id="89" idx="1"/>
          </p:cNvCxnSpPr>
          <p:nvPr/>
        </p:nvCxnSpPr>
        <p:spPr>
          <a:xfrm>
            <a:off x="4137661" y="1773977"/>
            <a:ext cx="903731" cy="4103940"/>
          </a:xfrm>
          <a:prstGeom prst="straightConnector1">
            <a:avLst/>
          </a:prstGeom>
          <a:noFill/>
          <a:ln w="9525" cap="flat" cmpd="sng" algn="ctr">
            <a:solidFill>
              <a:sysClr val="windowText" lastClr="000000"/>
            </a:solidFill>
            <a:prstDash val="solid"/>
            <a:headEnd type="arrow"/>
            <a:tailEnd type="arrow"/>
          </a:ln>
          <a:effectLst/>
        </p:spPr>
      </p:cxnSp>
      <p:cxnSp>
        <p:nvCxnSpPr>
          <p:cNvPr id="123" name="Straight Arrow Connector 122"/>
          <p:cNvCxnSpPr>
            <a:stCxn id="56" idx="3"/>
            <a:endCxn id="83" idx="1"/>
          </p:cNvCxnSpPr>
          <p:nvPr/>
        </p:nvCxnSpPr>
        <p:spPr>
          <a:xfrm>
            <a:off x="4137661" y="1773977"/>
            <a:ext cx="900539" cy="6094403"/>
          </a:xfrm>
          <a:prstGeom prst="straightConnector1">
            <a:avLst/>
          </a:prstGeom>
          <a:noFill/>
          <a:ln w="9525" cap="flat" cmpd="sng" algn="ctr">
            <a:solidFill>
              <a:sysClr val="windowText" lastClr="000000"/>
            </a:solidFill>
            <a:prstDash val="solid"/>
            <a:tailEnd type="arrow"/>
          </a:ln>
          <a:effectLst/>
        </p:spPr>
      </p:cxnSp>
      <p:cxnSp>
        <p:nvCxnSpPr>
          <p:cNvPr id="124" name="Straight Arrow Connector 123"/>
          <p:cNvCxnSpPr>
            <a:stCxn id="56" idx="3"/>
            <a:endCxn id="98" idx="1"/>
          </p:cNvCxnSpPr>
          <p:nvPr/>
        </p:nvCxnSpPr>
        <p:spPr>
          <a:xfrm>
            <a:off x="4137661" y="1773977"/>
            <a:ext cx="903731" cy="7443217"/>
          </a:xfrm>
          <a:prstGeom prst="straightConnector1">
            <a:avLst/>
          </a:prstGeom>
          <a:noFill/>
          <a:ln w="9525" cap="flat" cmpd="sng" algn="ctr">
            <a:solidFill>
              <a:sysClr val="windowText" lastClr="000000"/>
            </a:solidFill>
            <a:prstDash val="solid"/>
            <a:tailEnd type="arrow"/>
          </a:ln>
          <a:effectLst/>
        </p:spPr>
      </p:cxnSp>
      <p:cxnSp>
        <p:nvCxnSpPr>
          <p:cNvPr id="125" name="Straight Arrow Connector 124"/>
          <p:cNvCxnSpPr>
            <a:endCxn id="83" idx="1"/>
          </p:cNvCxnSpPr>
          <p:nvPr/>
        </p:nvCxnSpPr>
        <p:spPr>
          <a:xfrm>
            <a:off x="4140707" y="7868379"/>
            <a:ext cx="897493" cy="1"/>
          </a:xfrm>
          <a:prstGeom prst="straightConnector1">
            <a:avLst/>
          </a:prstGeom>
          <a:noFill/>
          <a:ln w="9525" cap="flat" cmpd="sng" algn="ctr">
            <a:solidFill>
              <a:sysClr val="windowText" lastClr="000000"/>
            </a:solidFill>
            <a:prstDash val="solid"/>
            <a:tailEnd type="arrow"/>
          </a:ln>
          <a:effectLst/>
        </p:spPr>
      </p:cxnSp>
      <p:cxnSp>
        <p:nvCxnSpPr>
          <p:cNvPr id="126" name="Straight Arrow Connector 125"/>
          <p:cNvCxnSpPr>
            <a:endCxn id="106" idx="1"/>
          </p:cNvCxnSpPr>
          <p:nvPr/>
        </p:nvCxnSpPr>
        <p:spPr>
          <a:xfrm>
            <a:off x="4140707" y="7868378"/>
            <a:ext cx="900685" cy="2656407"/>
          </a:xfrm>
          <a:prstGeom prst="straightConnector1">
            <a:avLst/>
          </a:prstGeom>
          <a:noFill/>
          <a:ln w="9525" cap="flat" cmpd="sng" algn="ctr">
            <a:solidFill>
              <a:sysClr val="windowText" lastClr="000000"/>
            </a:solidFill>
            <a:prstDash val="solid"/>
            <a:tailEnd type="arrow"/>
          </a:ln>
          <a:effectLst/>
        </p:spPr>
      </p:cxnSp>
      <p:cxnSp>
        <p:nvCxnSpPr>
          <p:cNvPr id="127" name="Straight Arrow Connector 126"/>
          <p:cNvCxnSpPr>
            <a:stCxn id="83" idx="3"/>
            <a:endCxn id="93" idx="1"/>
          </p:cNvCxnSpPr>
          <p:nvPr/>
        </p:nvCxnSpPr>
        <p:spPr>
          <a:xfrm>
            <a:off x="6775560" y="7868380"/>
            <a:ext cx="463442" cy="4645"/>
          </a:xfrm>
          <a:prstGeom prst="straightConnector1">
            <a:avLst/>
          </a:prstGeom>
          <a:noFill/>
          <a:ln w="9525" cap="flat" cmpd="sng" algn="ctr">
            <a:solidFill>
              <a:sysClr val="windowText" lastClr="000000"/>
            </a:solidFill>
            <a:prstDash val="solid"/>
            <a:tailEnd type="arrow"/>
          </a:ln>
          <a:effectLst/>
        </p:spPr>
      </p:cxnSp>
      <p:cxnSp>
        <p:nvCxnSpPr>
          <p:cNvPr id="128" name="Straight Arrow Connector 127"/>
          <p:cNvCxnSpPr>
            <a:stCxn id="106" idx="3"/>
            <a:endCxn id="102" idx="1"/>
          </p:cNvCxnSpPr>
          <p:nvPr/>
        </p:nvCxnSpPr>
        <p:spPr>
          <a:xfrm>
            <a:off x="6778752" y="10524785"/>
            <a:ext cx="464051" cy="0"/>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stCxn id="75" idx="6"/>
            <a:endCxn id="107" idx="1"/>
          </p:cNvCxnSpPr>
          <p:nvPr/>
        </p:nvCxnSpPr>
        <p:spPr>
          <a:xfrm flipV="1">
            <a:off x="8926920" y="2146981"/>
            <a:ext cx="4862232" cy="792"/>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28558" y="2133601"/>
            <a:ext cx="7060594" cy="1311428"/>
            <a:chOff x="7523667" y="1369356"/>
            <a:chExt cx="7060594" cy="1311428"/>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a:stCxn id="63" idx="6"/>
            </p:cNvCxnSpPr>
            <p:nvPr/>
          </p:nvCxnSpPr>
          <p:spPr>
            <a:xfrm>
              <a:off x="7523667" y="1369356"/>
              <a:ext cx="728757" cy="1311428"/>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4" name="Straight Arrow Connector 133"/>
            <p:cNvCxnSpPr>
              <a:stCxn id="64" idx="6"/>
            </p:cNvCxnSpPr>
            <p:nvPr/>
          </p:nvCxnSpPr>
          <p:spPr>
            <a:xfrm>
              <a:off x="7523668" y="1799124"/>
              <a:ext cx="728756" cy="881660"/>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5" name="Straight Arrow Connector 134"/>
            <p:cNvCxnSpPr>
              <a:stCxn id="65" idx="6"/>
            </p:cNvCxnSpPr>
            <p:nvPr/>
          </p:nvCxnSpPr>
          <p:spPr>
            <a:xfrm>
              <a:off x="7523668" y="2228892"/>
              <a:ext cx="703538" cy="451892"/>
            </a:xfrm>
            <a:prstGeom prst="straightConnector1">
              <a:avLst/>
            </a:prstGeom>
            <a:noFill/>
            <a:ln w="9525" cap="flat" cmpd="sng" algn="ctr">
              <a:solidFill>
                <a:sysClr val="windowText" lastClr="000000"/>
              </a:solidFill>
              <a:prstDash val="solid"/>
              <a:headEnd type="none" w="med" len="med"/>
              <a:tailEnd type="none" w="med" len="med"/>
            </a:ln>
            <a:effectLst/>
          </p:spPr>
        </p:cxnSp>
      </p:grpSp>
      <p:cxnSp>
        <p:nvCxnSpPr>
          <p:cNvPr id="136" name="Straight Arrow Connector 135"/>
          <p:cNvCxnSpPr>
            <a:stCxn id="70" idx="6"/>
            <a:endCxn id="109" idx="1"/>
          </p:cNvCxnSpPr>
          <p:nvPr/>
        </p:nvCxnSpPr>
        <p:spPr>
          <a:xfrm flipV="1">
            <a:off x="6725512" y="4333187"/>
            <a:ext cx="7063641" cy="2"/>
          </a:xfrm>
          <a:prstGeom prst="straightConnector1">
            <a:avLst/>
          </a:prstGeom>
          <a:noFill/>
          <a:ln w="9525" cap="flat" cmpd="sng" algn="ctr">
            <a:solidFill>
              <a:sysClr val="windowText" lastClr="000000"/>
            </a:solidFill>
            <a:prstDash val="solid"/>
            <a:tailEnd type="arrow"/>
          </a:ln>
          <a:effectLst/>
        </p:spPr>
      </p:cxnSp>
      <p:sp>
        <p:nvSpPr>
          <p:cNvPr id="137" name="Rounded Rectangle 136"/>
          <p:cNvSpPr/>
          <p:nvPr/>
        </p:nvSpPr>
        <p:spPr>
          <a:xfrm>
            <a:off x="13789152" y="4881207"/>
            <a:ext cx="1719072" cy="549202"/>
          </a:xfrm>
          <a:prstGeom prst="roundRect">
            <a:avLst/>
          </a:prstGeom>
          <a:solidFill>
            <a:schemeClr val="bg1">
              <a:lumMod val="95000"/>
            </a:schemeClr>
          </a:solidFill>
          <a:ln w="25400" cap="flat" cmpd="sng" algn="ctr">
            <a:solidFill>
              <a:schemeClr val="bg1">
                <a:lumMod val="50000"/>
              </a:schemeClr>
            </a:solidFill>
            <a:prstDash val="solid"/>
          </a:ln>
          <a:effectLst/>
        </p:spPr>
        <p:txBody>
          <a:bodyPr lIns="91430" tIns="45714" rIns="91430" bIns="45714" rtlCol="0" anchor="ctr"/>
          <a:lstStyle/>
          <a:p>
            <a:pPr algn="ctr" defTabSz="914303">
              <a:defRPr/>
            </a:pPr>
            <a:r>
              <a:rPr lang="en-US" sz="1500" kern="0" dirty="0">
                <a:solidFill>
                  <a:schemeClr val="bg1">
                    <a:lumMod val="50000"/>
                  </a:schemeClr>
                </a:solidFill>
                <a:latin typeface="Calibri" pitchFamily="34" charset="0"/>
              </a:rPr>
              <a:t>Timber</a:t>
            </a:r>
          </a:p>
        </p:txBody>
      </p:sp>
      <p:cxnSp>
        <p:nvCxnSpPr>
          <p:cNvPr id="140" name="Straight Arrow Connector 139"/>
          <p:cNvCxnSpPr/>
          <p:nvPr/>
        </p:nvCxnSpPr>
        <p:spPr>
          <a:xfrm>
            <a:off x="2019300" y="1773977"/>
            <a:ext cx="429690" cy="2988980"/>
          </a:xfrm>
          <a:prstGeom prst="straightConnector1">
            <a:avLst/>
          </a:prstGeom>
          <a:noFill/>
          <a:ln w="9525" cap="flat" cmpd="sng" algn="ctr">
            <a:solidFill>
              <a:sysClr val="windowText" lastClr="000000"/>
            </a:solidFill>
            <a:prstDash val="solid"/>
            <a:tailEnd type="none"/>
          </a:ln>
          <a:effectLst/>
        </p:spPr>
      </p:cxnSp>
      <p:cxnSp>
        <p:nvCxnSpPr>
          <p:cNvPr id="141" name="Straight Arrow Connector 140"/>
          <p:cNvCxnSpPr>
            <a:endCxn id="71" idx="2"/>
          </p:cNvCxnSpPr>
          <p:nvPr/>
        </p:nvCxnSpPr>
        <p:spPr>
          <a:xfrm>
            <a:off x="2449739" y="4762956"/>
            <a:ext cx="2637292" cy="2"/>
          </a:xfrm>
          <a:prstGeom prst="straightConnector1">
            <a:avLst/>
          </a:prstGeom>
          <a:noFill/>
          <a:ln w="9525" cap="flat" cmpd="sng" algn="ctr">
            <a:solidFill>
              <a:sysClr val="windowText" lastClr="000000"/>
            </a:solidFill>
            <a:prstDash val="solid"/>
            <a:tailEnd type="arrow"/>
          </a:ln>
          <a:effectLst/>
        </p:spPr>
      </p:cxnSp>
      <p:cxnSp>
        <p:nvCxnSpPr>
          <p:cNvPr id="146" name="Straight Arrow Connector 145"/>
          <p:cNvCxnSpPr>
            <a:stCxn id="91" idx="6"/>
            <a:endCxn id="113" idx="1"/>
          </p:cNvCxnSpPr>
          <p:nvPr/>
        </p:nvCxnSpPr>
        <p:spPr>
          <a:xfrm>
            <a:off x="8923120" y="8246820"/>
            <a:ext cx="4866033" cy="0"/>
          </a:xfrm>
          <a:prstGeom prst="straightConnector1">
            <a:avLst/>
          </a:prstGeom>
          <a:noFill/>
          <a:ln w="9525" cap="flat" cmpd="sng" algn="ctr">
            <a:solidFill>
              <a:sysClr val="windowText" lastClr="000000"/>
            </a:solidFill>
            <a:prstDash val="solid"/>
            <a:tailEnd type="arrow"/>
          </a:ln>
          <a:effectLst/>
        </p:spPr>
      </p:cxnSp>
      <p:cxnSp>
        <p:nvCxnSpPr>
          <p:cNvPr id="147" name="Straight Arrow Connector 146"/>
          <p:cNvCxnSpPr>
            <a:stCxn id="95" idx="6"/>
            <a:endCxn id="115" idx="1"/>
          </p:cNvCxnSpPr>
          <p:nvPr/>
        </p:nvCxnSpPr>
        <p:spPr>
          <a:xfrm>
            <a:off x="6725512" y="9590989"/>
            <a:ext cx="7063642" cy="192812"/>
          </a:xfrm>
          <a:prstGeom prst="straightConnector1">
            <a:avLst/>
          </a:prstGeom>
          <a:noFill/>
          <a:ln w="9525" cap="flat" cmpd="sng" algn="ctr">
            <a:solidFill>
              <a:sysClr val="windowText" lastClr="000000"/>
            </a:solidFill>
            <a:prstDash val="solid"/>
            <a:tailEnd type="arrow"/>
          </a:ln>
          <a:effectLst/>
        </p:spPr>
      </p:cxnSp>
      <p:cxnSp>
        <p:nvCxnSpPr>
          <p:cNvPr id="148" name="Straight Arrow Connector 147"/>
          <p:cNvCxnSpPr>
            <a:stCxn id="96" idx="6"/>
            <a:endCxn id="115" idx="1"/>
          </p:cNvCxnSpPr>
          <p:nvPr/>
        </p:nvCxnSpPr>
        <p:spPr>
          <a:xfrm flipV="1">
            <a:off x="6725512" y="9783800"/>
            <a:ext cx="7063641" cy="236957"/>
          </a:xfrm>
          <a:prstGeom prst="straightConnector1">
            <a:avLst/>
          </a:prstGeom>
          <a:noFill/>
          <a:ln w="9525" cap="flat" cmpd="sng" algn="ctr">
            <a:solidFill>
              <a:sysClr val="windowText" lastClr="000000"/>
            </a:solidFill>
            <a:prstDash val="solid"/>
            <a:tailEnd type="arrow"/>
          </a:ln>
          <a:effectLst/>
        </p:spPr>
      </p:cxnSp>
      <p:cxnSp>
        <p:nvCxnSpPr>
          <p:cNvPr id="149" name="Straight Arrow Connector 148"/>
          <p:cNvCxnSpPr>
            <a:stCxn id="102" idx="3"/>
            <a:endCxn id="164" idx="1"/>
          </p:cNvCxnSpPr>
          <p:nvPr/>
        </p:nvCxnSpPr>
        <p:spPr>
          <a:xfrm>
            <a:off x="8980163" y="10524785"/>
            <a:ext cx="465591" cy="7616"/>
          </a:xfrm>
          <a:prstGeom prst="straightConnector1">
            <a:avLst/>
          </a:prstGeom>
          <a:noFill/>
          <a:ln w="9525" cap="flat" cmpd="sng" algn="ctr">
            <a:solidFill>
              <a:sysClr val="windowText" lastClr="000000"/>
            </a:solidFill>
            <a:prstDash val="solid"/>
            <a:tailEnd type="arrow"/>
          </a:ln>
          <a:effectLst/>
        </p:spPr>
      </p:cxnSp>
      <p:cxnSp>
        <p:nvCxnSpPr>
          <p:cNvPr id="155" name="Straight Arrow Connector 154"/>
          <p:cNvCxnSpPr>
            <a:stCxn id="88" idx="2"/>
            <a:endCxn id="83" idx="0"/>
          </p:cNvCxnSpPr>
          <p:nvPr/>
        </p:nvCxnSpPr>
        <p:spPr>
          <a:xfrm flipH="1">
            <a:off x="5906880" y="7374522"/>
            <a:ext cx="3192" cy="332275"/>
          </a:xfrm>
          <a:prstGeom prst="straightConnector1">
            <a:avLst/>
          </a:prstGeom>
          <a:noFill/>
          <a:ln w="9525" cap="flat" cmpd="sng" algn="ctr">
            <a:solidFill>
              <a:sysClr val="windowText" lastClr="000000"/>
            </a:solidFill>
            <a:prstDash val="solid"/>
            <a:tailEnd type="arrow"/>
          </a:ln>
          <a:effectLst/>
        </p:spPr>
      </p:cxn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58" name="Straight Arrow Connector 157"/>
          <p:cNvCxnSpPr>
            <a:stCxn id="76" idx="6"/>
          </p:cNvCxnSpPr>
          <p:nvPr/>
        </p:nvCxnSpPr>
        <p:spPr>
          <a:xfrm flipV="1">
            <a:off x="8926923" y="2577541"/>
            <a:ext cx="3265078" cy="2"/>
          </a:xfrm>
          <a:prstGeom prst="straightConnector1">
            <a:avLst/>
          </a:prstGeom>
          <a:noFill/>
          <a:ln w="9525" cap="flat" cmpd="sng" algn="ctr">
            <a:solidFill>
              <a:sysClr val="windowText" lastClr="000000"/>
            </a:solidFill>
            <a:prstDash val="solid"/>
            <a:tailEnd type="none"/>
          </a:ln>
          <a:effectLst/>
        </p:spPr>
      </p:cxnSp>
      <p:cxnSp>
        <p:nvCxnSpPr>
          <p:cNvPr id="159" name="Straight Arrow Connector 158"/>
          <p:cNvCxnSpPr>
            <a:stCxn id="91" idx="6"/>
            <a:endCxn id="112" idx="1"/>
          </p:cNvCxnSpPr>
          <p:nvPr/>
        </p:nvCxnSpPr>
        <p:spPr>
          <a:xfrm flipV="1">
            <a:off x="8923120" y="7629427"/>
            <a:ext cx="4866033" cy="617393"/>
          </a:xfrm>
          <a:prstGeom prst="straightConnector1">
            <a:avLst/>
          </a:prstGeom>
          <a:noFill/>
          <a:ln w="9525" cap="flat" cmpd="sng" algn="ctr">
            <a:solidFill>
              <a:sysClr val="windowText" lastClr="000000"/>
            </a:solidFill>
            <a:prstDash val="solid"/>
            <a:tailEnd type="arrow"/>
          </a:ln>
          <a:effectLst/>
        </p:spPr>
      </p:cxnSp>
      <p:cxnSp>
        <p:nvCxnSpPr>
          <p:cNvPr id="160" name="Straight Arrow Connector 159"/>
          <p:cNvCxnSpPr>
            <a:stCxn id="91" idx="6"/>
            <a:endCxn id="114" idx="1"/>
          </p:cNvCxnSpPr>
          <p:nvPr/>
        </p:nvCxnSpPr>
        <p:spPr>
          <a:xfrm>
            <a:off x="8923120" y="8246821"/>
            <a:ext cx="4866033" cy="598758"/>
          </a:xfrm>
          <a:prstGeom prst="straightConnector1">
            <a:avLst/>
          </a:prstGeom>
          <a:noFill/>
          <a:ln w="9525" cap="flat" cmpd="sng" algn="ctr">
            <a:solidFill>
              <a:sysClr val="windowText" lastClr="000000"/>
            </a:solidFill>
            <a:prstDash val="solid"/>
            <a:tailEnd type="arrow"/>
          </a:ln>
          <a:effectLst/>
        </p:spPr>
      </p:cxnSp>
      <p:grpSp>
        <p:nvGrpSpPr>
          <p:cNvPr id="161" name="Group 160"/>
          <p:cNvGrpSpPr/>
          <p:nvPr/>
        </p:nvGrpSpPr>
        <p:grpSpPr>
          <a:xfrm>
            <a:off x="9445754" y="10370818"/>
            <a:ext cx="1737360" cy="788897"/>
            <a:chOff x="2904071" y="1103299"/>
            <a:chExt cx="1737360" cy="788897"/>
          </a:xfrm>
        </p:grpSpPr>
        <p:sp>
          <p:nvSpPr>
            <p:cNvPr id="162" name="Oval 16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163" name="Rectangle 162"/>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4" name="TextBox 163"/>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Aq. Sp. Habitat</a:t>
              </a:r>
            </a:p>
          </p:txBody>
        </p:sp>
      </p:grpSp>
      <p:grpSp>
        <p:nvGrpSpPr>
          <p:cNvPr id="165" name="Group 164"/>
          <p:cNvGrpSpPr/>
          <p:nvPr/>
        </p:nvGrpSpPr>
        <p:grpSpPr>
          <a:xfrm>
            <a:off x="11644907" y="10370818"/>
            <a:ext cx="1737360" cy="788897"/>
            <a:chOff x="2904071" y="1103299"/>
            <a:chExt cx="1737360" cy="788897"/>
          </a:xfrm>
        </p:grpSpPr>
        <p:sp>
          <p:nvSpPr>
            <p:cNvPr id="166" name="Oval 165"/>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167" name="Rectangle 166"/>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8" name="TextBox 16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Fish Populations</a:t>
              </a:r>
            </a:p>
          </p:txBody>
        </p:sp>
      </p:grpSp>
      <p:cxnSp>
        <p:nvCxnSpPr>
          <p:cNvPr id="169" name="Straight Arrow Connector 168"/>
          <p:cNvCxnSpPr>
            <a:stCxn id="164" idx="3"/>
            <a:endCxn id="168" idx="1"/>
          </p:cNvCxnSpPr>
          <p:nvPr/>
        </p:nvCxnSpPr>
        <p:spPr>
          <a:xfrm>
            <a:off x="11183114" y="10532401"/>
            <a:ext cx="461793" cy="0"/>
          </a:xfrm>
          <a:prstGeom prst="straightConnector1">
            <a:avLst/>
          </a:prstGeom>
          <a:noFill/>
          <a:ln w="9525" cap="flat" cmpd="sng" algn="ctr">
            <a:solidFill>
              <a:sysClr val="windowText" lastClr="000000"/>
            </a:solidFill>
            <a:prstDash val="solid"/>
            <a:tailEnd type="arrow"/>
          </a:ln>
          <a:effectLst/>
        </p:spPr>
      </p:cxnSp>
      <p:cxnSp>
        <p:nvCxnSpPr>
          <p:cNvPr id="170" name="Straight Arrow Connector 169"/>
          <p:cNvCxnSpPr>
            <a:stCxn id="166" idx="6"/>
            <a:endCxn id="116" idx="1"/>
          </p:cNvCxnSpPr>
          <p:nvPr/>
        </p:nvCxnSpPr>
        <p:spPr>
          <a:xfrm flipV="1">
            <a:off x="13329025" y="10898580"/>
            <a:ext cx="460128" cy="7617"/>
          </a:xfrm>
          <a:prstGeom prst="straightConnector1">
            <a:avLst/>
          </a:prstGeom>
          <a:noFill/>
          <a:ln w="9525" cap="flat" cmpd="sng" algn="ctr">
            <a:solidFill>
              <a:sysClr val="windowText" lastClr="000000"/>
            </a:solidFill>
            <a:prstDash val="solid"/>
            <a:tailEnd type="arrow"/>
          </a:ln>
          <a:effectLst/>
        </p:spPr>
      </p:cxnSp>
      <p:cxnSp>
        <p:nvCxnSpPr>
          <p:cNvPr id="171" name="Straight Arrow Connector 170"/>
          <p:cNvCxnSpPr>
            <a:endCxn id="157" idx="1"/>
          </p:cNvCxnSpPr>
          <p:nvPr/>
        </p:nvCxnSpPr>
        <p:spPr>
          <a:xfrm>
            <a:off x="12192000" y="2577540"/>
            <a:ext cx="1597152" cy="19586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8" name="TextBox 137"/>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cxnSp>
        <p:nvCxnSpPr>
          <p:cNvPr id="139" name="Straight Arrow Connector 138"/>
          <p:cNvCxnSpPr>
            <a:stCxn id="166" idx="6"/>
            <a:endCxn id="114" idx="1"/>
          </p:cNvCxnSpPr>
          <p:nvPr/>
        </p:nvCxnSpPr>
        <p:spPr>
          <a:xfrm flipV="1">
            <a:off x="13329026" y="8845578"/>
            <a:ext cx="460126" cy="2060619"/>
          </a:xfrm>
          <a:prstGeom prst="straightConnector1">
            <a:avLst/>
          </a:prstGeom>
          <a:noFill/>
          <a:ln w="9525" cap="flat" cmpd="sng" algn="ctr">
            <a:solidFill>
              <a:sysClr val="windowText" lastClr="000000"/>
            </a:solidFill>
            <a:prstDash val="solid"/>
            <a:tailEnd type="arrow"/>
          </a:ln>
          <a:effectLst/>
        </p:spPr>
      </p:cxnSp>
      <p:sp>
        <p:nvSpPr>
          <p:cNvPr id="142" name="TextBox 141"/>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1605640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4"/>
            <a:ext cx="1737360" cy="1658188"/>
            <a:chOff x="2904071" y="1103299"/>
            <a:chExt cx="1737360" cy="1658189"/>
          </a:xfrm>
        </p:grpSpPr>
        <p:sp>
          <p:nvSpPr>
            <p:cNvPr id="52" name="Oval 5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Understory Density</a:t>
              </a:r>
            </a:p>
          </p:txBody>
        </p:sp>
        <p:sp>
          <p:nvSpPr>
            <p:cNvPr id="53" name="Oval 52"/>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Horizontal Connectivity</a:t>
              </a:r>
            </a:p>
          </p:txBody>
        </p:sp>
        <p:sp>
          <p:nvSpPr>
            <p:cNvPr id="54" name="Oval 53"/>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Total Forest Area</a:t>
              </a:r>
            </a:p>
          </p:txBody>
        </p:sp>
        <p:sp>
          <p:nvSpPr>
            <p:cNvPr id="55" name="Rectangle 54"/>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57" name="Group 56"/>
          <p:cNvGrpSpPr/>
          <p:nvPr/>
        </p:nvGrpSpPr>
        <p:grpSpPr>
          <a:xfrm>
            <a:off x="2403348" y="7711442"/>
            <a:ext cx="1737360" cy="1447877"/>
            <a:chOff x="2904071" y="1103299"/>
            <a:chExt cx="1737360" cy="1447877"/>
          </a:xfrm>
        </p:grpSpPr>
        <p:sp>
          <p:nvSpPr>
            <p:cNvPr id="58" name="Oval 57"/>
            <p:cNvSpPr/>
            <p:nvPr/>
          </p:nvSpPr>
          <p:spPr>
            <a:xfrm>
              <a:off x="2949712" y="1658575"/>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Soil Compaction</a:t>
              </a:r>
            </a:p>
          </p:txBody>
        </p:sp>
        <p:sp>
          <p:nvSpPr>
            <p:cNvPr id="59" name="Oval 58"/>
            <p:cNvSpPr/>
            <p:nvPr/>
          </p:nvSpPr>
          <p:spPr>
            <a:xfrm>
              <a:off x="2949712" y="208300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Litter Depth</a:t>
              </a:r>
            </a:p>
          </p:txBody>
        </p:sp>
        <p:sp>
          <p:nvSpPr>
            <p:cNvPr id="60" name="Rectangle 59"/>
            <p:cNvSpPr/>
            <p:nvPr/>
          </p:nvSpPr>
          <p:spPr>
            <a:xfrm>
              <a:off x="2904071" y="1106424"/>
              <a:ext cx="1737360" cy="144475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1" name="TextBox 60"/>
            <p:cNvSpPr txBox="1"/>
            <p:nvPr/>
          </p:nvSpPr>
          <p:spPr>
            <a:xfrm>
              <a:off x="2904071" y="1103299"/>
              <a:ext cx="1737360" cy="553998"/>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Floor Structure</a:t>
              </a:r>
            </a:p>
          </p:txBody>
        </p:sp>
      </p:grpSp>
      <p:grpSp>
        <p:nvGrpSpPr>
          <p:cNvPr id="62" name="Group 61"/>
          <p:cNvGrpSpPr/>
          <p:nvPr/>
        </p:nvGrpSpPr>
        <p:grpSpPr>
          <a:xfrm>
            <a:off x="5044441" y="1612394"/>
            <a:ext cx="1737360" cy="1658188"/>
            <a:chOff x="2904071" y="1103299"/>
            <a:chExt cx="1737360" cy="1658189"/>
          </a:xfrm>
        </p:grpSpPr>
        <p:sp>
          <p:nvSpPr>
            <p:cNvPr id="63" name="Oval 62"/>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Severity</a:t>
              </a:r>
            </a:p>
            <a:p>
              <a:pPr algn="ctr" defTabSz="914303">
                <a:defRPr/>
              </a:pPr>
              <a:r>
                <a:rPr lang="en-US" sz="1200" kern="0" dirty="0">
                  <a:solidFill>
                    <a:sysClr val="windowText" lastClr="000000"/>
                  </a:solidFill>
                  <a:latin typeface="Calibri" pitchFamily="34" charset="0"/>
                </a:rPr>
                <a:t>(% Mortality)</a:t>
              </a:r>
            </a:p>
          </p:txBody>
        </p:sp>
        <p:sp>
          <p:nvSpPr>
            <p:cNvPr id="64" name="Oval 63"/>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Return Interval</a:t>
              </a:r>
            </a:p>
          </p:txBody>
        </p:sp>
        <p:sp>
          <p:nvSpPr>
            <p:cNvPr id="65" name="Oval 64"/>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Burnt Area</a:t>
              </a:r>
            </a:p>
          </p:txBody>
        </p:sp>
        <p:sp>
          <p:nvSpPr>
            <p:cNvPr id="66" name="Rectangle 65"/>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68" name="Group 67"/>
          <p:cNvGrpSpPr/>
          <p:nvPr/>
        </p:nvGrpSpPr>
        <p:grpSpPr>
          <a:xfrm>
            <a:off x="5041392" y="3368043"/>
            <a:ext cx="1737360" cy="1658188"/>
            <a:chOff x="2904071" y="1103299"/>
            <a:chExt cx="1737360" cy="1658189"/>
          </a:xfrm>
        </p:grpSpPr>
        <p:sp>
          <p:nvSpPr>
            <p:cNvPr id="69" name="Oval 68"/>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Standing Carbon Stocks</a:t>
              </a:r>
            </a:p>
          </p:txBody>
        </p:sp>
        <p:sp>
          <p:nvSpPr>
            <p:cNvPr id="70" name="Oval 69"/>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Rate of Carbon Seq.</a:t>
              </a:r>
            </a:p>
          </p:txBody>
        </p:sp>
        <p:sp>
          <p:nvSpPr>
            <p:cNvPr id="71" name="Oval 70"/>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Carbon Seq. in Forest Products</a:t>
              </a:r>
            </a:p>
          </p:txBody>
        </p:sp>
        <p:sp>
          <p:nvSpPr>
            <p:cNvPr id="72" name="Rectangle 71"/>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3" name="TextBox 7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Carbon</a:t>
              </a:r>
            </a:p>
          </p:txBody>
        </p:sp>
      </p:grpSp>
      <p:grpSp>
        <p:nvGrpSpPr>
          <p:cNvPr id="74" name="Group 73"/>
          <p:cNvGrpSpPr/>
          <p:nvPr/>
        </p:nvGrpSpPr>
        <p:grpSpPr>
          <a:xfrm>
            <a:off x="7242803" y="1612394"/>
            <a:ext cx="1737360" cy="1228422"/>
            <a:chOff x="2904071" y="1103299"/>
            <a:chExt cx="1737360" cy="1228421"/>
          </a:xfrm>
        </p:grpSpPr>
        <p:sp>
          <p:nvSpPr>
            <p:cNvPr id="75" name="Oval 7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Particulates</a:t>
              </a:r>
            </a:p>
          </p:txBody>
        </p:sp>
        <p:sp>
          <p:nvSpPr>
            <p:cNvPr id="76" name="Oval 7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Visibility</a:t>
              </a:r>
            </a:p>
          </p:txBody>
        </p:sp>
        <p:sp>
          <p:nvSpPr>
            <p:cNvPr id="77" name="Rectangle 7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grpSp>
        <p:nvGrpSpPr>
          <p:cNvPr id="79" name="Group 78"/>
          <p:cNvGrpSpPr/>
          <p:nvPr/>
        </p:nvGrpSpPr>
        <p:grpSpPr>
          <a:xfrm>
            <a:off x="5038200" y="7706797"/>
            <a:ext cx="1737360" cy="1228422"/>
            <a:chOff x="2904071" y="1103299"/>
            <a:chExt cx="1737360" cy="1228421"/>
          </a:xfrm>
        </p:grpSpPr>
        <p:sp>
          <p:nvSpPr>
            <p:cNvPr id="80" name="Oval 79"/>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81" name="Oval 80"/>
            <p:cNvSpPr/>
            <p:nvPr/>
          </p:nvSpPr>
          <p:spPr>
            <a:xfrm>
              <a:off x="2949712" y="1856232"/>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Contiguous Habitat Area</a:t>
              </a:r>
            </a:p>
          </p:txBody>
        </p:sp>
        <p:sp>
          <p:nvSpPr>
            <p:cNvPr id="82" name="Rectangle 81"/>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3" name="TextBox 8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Habitats</a:t>
              </a:r>
            </a:p>
          </p:txBody>
        </p:sp>
      </p:grpSp>
      <p:grpSp>
        <p:nvGrpSpPr>
          <p:cNvPr id="84" name="Group 83"/>
          <p:cNvGrpSpPr/>
          <p:nvPr/>
        </p:nvGrpSpPr>
        <p:grpSpPr>
          <a:xfrm>
            <a:off x="5041392" y="5716334"/>
            <a:ext cx="1737360" cy="1658188"/>
            <a:chOff x="2904071" y="1103299"/>
            <a:chExt cx="1737360" cy="1658189"/>
          </a:xfrm>
        </p:grpSpPr>
        <p:sp>
          <p:nvSpPr>
            <p:cNvPr id="85" name="Oval 8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Susceptibility</a:t>
              </a:r>
            </a:p>
          </p:txBody>
        </p:sp>
        <p:sp>
          <p:nvSpPr>
            <p:cNvPr id="86" name="Oval 85"/>
            <p:cNvSpPr/>
            <p:nvPr/>
          </p:nvSpPr>
          <p:spPr>
            <a:xfrm>
              <a:off x="2949712" y="1856232"/>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Area</a:t>
              </a:r>
            </a:p>
          </p:txBody>
        </p:sp>
        <p:sp>
          <p:nvSpPr>
            <p:cNvPr id="87" name="Oval 86"/>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Outbreak Intensity</a:t>
              </a:r>
            </a:p>
          </p:txBody>
        </p:sp>
        <p:sp>
          <p:nvSpPr>
            <p:cNvPr id="88" name="Rectangle 87"/>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9" name="TextBox 88"/>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Pests/Pathogens</a:t>
              </a:r>
            </a:p>
          </p:txBody>
        </p:sp>
      </p:grpSp>
      <p:grpSp>
        <p:nvGrpSpPr>
          <p:cNvPr id="90" name="Group 89"/>
          <p:cNvGrpSpPr/>
          <p:nvPr/>
        </p:nvGrpSpPr>
        <p:grpSpPr>
          <a:xfrm>
            <a:off x="7239002" y="7711442"/>
            <a:ext cx="1737360" cy="788897"/>
            <a:chOff x="2904071" y="1103299"/>
            <a:chExt cx="1737360" cy="788897"/>
          </a:xfrm>
        </p:grpSpPr>
        <p:sp>
          <p:nvSpPr>
            <p:cNvPr id="91" name="Oval 90"/>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92" name="Rectangle 91"/>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3" name="TextBox 9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Pop.</a:t>
              </a:r>
            </a:p>
          </p:txBody>
        </p:sp>
      </p:grpSp>
      <p:grpSp>
        <p:nvGrpSpPr>
          <p:cNvPr id="94" name="Group 93"/>
          <p:cNvGrpSpPr/>
          <p:nvPr/>
        </p:nvGrpSpPr>
        <p:grpSpPr>
          <a:xfrm>
            <a:off x="5041392" y="9055611"/>
            <a:ext cx="1737360" cy="1228422"/>
            <a:chOff x="2904071" y="1103299"/>
            <a:chExt cx="1737360" cy="1228421"/>
          </a:xfrm>
        </p:grpSpPr>
        <p:sp>
          <p:nvSpPr>
            <p:cNvPr id="95" name="Oval 94"/>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Water Volume</a:t>
              </a:r>
            </a:p>
          </p:txBody>
        </p:sp>
        <p:sp>
          <p:nvSpPr>
            <p:cNvPr id="96" name="Oval 9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Water Timing (Consistency)</a:t>
              </a:r>
            </a:p>
          </p:txBody>
        </p:sp>
        <p:sp>
          <p:nvSpPr>
            <p:cNvPr id="97" name="Rectangle 9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8" name="TextBox 9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Water Yield</a:t>
              </a:r>
            </a:p>
          </p:txBody>
        </p:sp>
      </p:grpSp>
      <p:grpSp>
        <p:nvGrpSpPr>
          <p:cNvPr id="99" name="Group 98"/>
          <p:cNvGrpSpPr/>
          <p:nvPr/>
        </p:nvGrpSpPr>
        <p:grpSpPr>
          <a:xfrm>
            <a:off x="7242803" y="10363202"/>
            <a:ext cx="1737360" cy="788897"/>
            <a:chOff x="2904071" y="1103299"/>
            <a:chExt cx="1737360" cy="788897"/>
          </a:xfrm>
        </p:grpSpPr>
        <p:sp>
          <p:nvSpPr>
            <p:cNvPr id="100" name="Oval 99"/>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Sediment Load</a:t>
              </a:r>
            </a:p>
          </p:txBody>
        </p:sp>
        <p:sp>
          <p:nvSpPr>
            <p:cNvPr id="101" name="Rectangle 100"/>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2" name="TextBox 101"/>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Water Quality</a:t>
              </a:r>
            </a:p>
          </p:txBody>
        </p:sp>
      </p:grpSp>
      <p:grpSp>
        <p:nvGrpSpPr>
          <p:cNvPr id="103" name="Group 102"/>
          <p:cNvGrpSpPr/>
          <p:nvPr/>
        </p:nvGrpSpPr>
        <p:grpSpPr>
          <a:xfrm>
            <a:off x="5041392" y="10363202"/>
            <a:ext cx="1737360" cy="788897"/>
            <a:chOff x="2904071" y="1103299"/>
            <a:chExt cx="1737360" cy="788897"/>
          </a:xfrm>
        </p:grpSpPr>
        <p:sp>
          <p:nvSpPr>
            <p:cNvPr id="104" name="Oval 103"/>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Runoff</a:t>
              </a:r>
            </a:p>
          </p:txBody>
        </p:sp>
        <p:sp>
          <p:nvSpPr>
            <p:cNvPr id="105" name="Rectangle 104"/>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6" name="TextBox 10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Erosion Potential</a:t>
              </a:r>
            </a:p>
          </p:txBody>
        </p:sp>
      </p:grpSp>
      <p:sp>
        <p:nvSpPr>
          <p:cNvPr id="107" name="Rounded Rectangle 106"/>
          <p:cNvSpPr/>
          <p:nvPr/>
        </p:nvSpPr>
        <p:spPr>
          <a:xfrm>
            <a:off x="13789153" y="187238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09" name="Rounded Rectangle 108"/>
          <p:cNvSpPr/>
          <p:nvPr/>
        </p:nvSpPr>
        <p:spPr>
          <a:xfrm>
            <a:off x="13789152" y="4058587"/>
            <a:ext cx="1719072" cy="549202"/>
          </a:xfrm>
          <a:prstGeom prst="roundRect">
            <a:avLst/>
          </a:prstGeom>
          <a:pattFill prst="wdDnDiag">
            <a:fgClr>
              <a:srgbClr val="84AA33">
                <a:lumMod val="60000"/>
                <a:lumOff val="40000"/>
              </a:srgbClr>
            </a:fgClr>
            <a:bgClr>
              <a:sysClr val="window" lastClr="FFFFFF"/>
            </a:bgClr>
          </a:pattFill>
          <a:ln w="25400" cap="flat" cmpd="sng" algn="ctr">
            <a:solidFill>
              <a:srgbClr val="84AA33"/>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Climate Stability</a:t>
            </a:r>
          </a:p>
        </p:txBody>
      </p:sp>
      <p:sp>
        <p:nvSpPr>
          <p:cNvPr id="110" name="Rounded Rectangle 109"/>
          <p:cNvSpPr/>
          <p:nvPr/>
        </p:nvSpPr>
        <p:spPr>
          <a:xfrm>
            <a:off x="13789152" y="6172202"/>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Biodiversity Existence</a:t>
            </a:r>
          </a:p>
        </p:txBody>
      </p:sp>
      <p:sp>
        <p:nvSpPr>
          <p:cNvPr id="115" name="Rounded Rectangle 114"/>
          <p:cNvSpPr/>
          <p:nvPr/>
        </p:nvSpPr>
        <p:spPr>
          <a:xfrm>
            <a:off x="13789152" y="9509201"/>
            <a:ext cx="1719072" cy="549202"/>
          </a:xfrm>
          <a:prstGeom prst="roundRect">
            <a:avLst/>
          </a:prstGeom>
          <a:pattFill prst="wdDnDiag">
            <a:fgClr>
              <a:srgbClr val="84AA33">
                <a:lumMod val="60000"/>
                <a:lumOff val="40000"/>
              </a:srgbClr>
            </a:fgClr>
            <a:bgClr>
              <a:sysClr val="window" lastClr="FFFFFF"/>
            </a:bgClr>
          </a:pattFill>
          <a:ln w="25400" cap="flat" cmpd="sng" algn="ctr">
            <a:solidFill>
              <a:srgbClr val="84AA33"/>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Boating</a:t>
            </a:r>
          </a:p>
        </p:txBody>
      </p:sp>
      <p:sp>
        <p:nvSpPr>
          <p:cNvPr id="116" name="Rounded Rectangle 115"/>
          <p:cNvSpPr/>
          <p:nvPr/>
        </p:nvSpPr>
        <p:spPr>
          <a:xfrm>
            <a:off x="13789152" y="10623981"/>
            <a:ext cx="1719072" cy="549202"/>
          </a:xfrm>
          <a:prstGeom prst="roundRect">
            <a:avLst/>
          </a:prstGeom>
          <a:pattFill prst="wdDnDiag">
            <a:fgClr>
              <a:srgbClr val="FEB80A">
                <a:lumMod val="60000"/>
                <a:lumOff val="40000"/>
              </a:srgbClr>
            </a:fgClr>
            <a:bgClr>
              <a:sysClr val="window" lastClr="FFFFFF"/>
            </a:bgClr>
          </a:pattFill>
          <a:ln w="25400" cap="flat" cmpd="sng" algn="ctr">
            <a:solidFill>
              <a:srgbClr val="FEB80A"/>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Fishing</a:t>
            </a:r>
          </a:p>
        </p:txBody>
      </p:sp>
      <p:cxnSp>
        <p:nvCxnSpPr>
          <p:cNvPr id="117" name="Straight Arrow Connector 116"/>
          <p:cNvCxnSpPr>
            <a:stCxn id="56" idx="3"/>
            <a:endCxn id="67" idx="1"/>
          </p:cNvCxnSpPr>
          <p:nvPr/>
        </p:nvCxnSpPr>
        <p:spPr>
          <a:xfrm>
            <a:off x="4137661" y="1773977"/>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1"/>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7"/>
            <a:ext cx="461002" cy="0"/>
          </a:xfrm>
          <a:prstGeom prst="straightConnector1">
            <a:avLst/>
          </a:prstGeom>
          <a:noFill/>
          <a:ln w="9525" cap="flat" cmpd="sng" algn="ctr">
            <a:solidFill>
              <a:sysClr val="windowText" lastClr="000000"/>
            </a:solidFill>
            <a:prstDash val="solid"/>
            <a:tailEnd type="arrow"/>
          </a:ln>
          <a:effectLst/>
        </p:spPr>
      </p:cxnSp>
      <p:cxnSp>
        <p:nvCxnSpPr>
          <p:cNvPr id="120" name="Straight Arrow Connector 119"/>
          <p:cNvCxnSpPr>
            <a:endCxn id="61" idx="1"/>
          </p:cNvCxnSpPr>
          <p:nvPr/>
        </p:nvCxnSpPr>
        <p:spPr>
          <a:xfrm>
            <a:off x="2019299" y="1773975"/>
            <a:ext cx="384049" cy="6214466"/>
          </a:xfrm>
          <a:prstGeom prst="straightConnector1">
            <a:avLst/>
          </a:prstGeom>
          <a:noFill/>
          <a:ln w="9525" cap="flat" cmpd="sng" algn="ctr">
            <a:solidFill>
              <a:sysClr val="windowText" lastClr="000000"/>
            </a:solidFill>
            <a:prstDash val="solid"/>
            <a:tailEnd type="arrow"/>
          </a:ln>
          <a:effectLst/>
        </p:spPr>
      </p:cxnSp>
      <p:cxnSp>
        <p:nvCxnSpPr>
          <p:cNvPr id="121" name="Straight Arrow Connector 120"/>
          <p:cNvCxnSpPr>
            <a:stCxn id="56" idx="3"/>
            <a:endCxn id="73" idx="1"/>
          </p:cNvCxnSpPr>
          <p:nvPr/>
        </p:nvCxnSpPr>
        <p:spPr>
          <a:xfrm>
            <a:off x="4137661" y="1773977"/>
            <a:ext cx="903731" cy="1755649"/>
          </a:xfrm>
          <a:prstGeom prst="straightConnector1">
            <a:avLst/>
          </a:prstGeom>
          <a:noFill/>
          <a:ln w="9525" cap="flat" cmpd="sng" algn="ctr">
            <a:solidFill>
              <a:sysClr val="windowText" lastClr="000000"/>
            </a:solidFill>
            <a:prstDash val="solid"/>
            <a:tailEnd type="arrow"/>
          </a:ln>
          <a:effectLst/>
        </p:spPr>
      </p:cxnSp>
      <p:cxnSp>
        <p:nvCxnSpPr>
          <p:cNvPr id="122" name="Straight Arrow Connector 121"/>
          <p:cNvCxnSpPr>
            <a:stCxn id="56" idx="3"/>
            <a:endCxn id="89" idx="1"/>
          </p:cNvCxnSpPr>
          <p:nvPr/>
        </p:nvCxnSpPr>
        <p:spPr>
          <a:xfrm>
            <a:off x="4137661" y="1773977"/>
            <a:ext cx="903731" cy="4103940"/>
          </a:xfrm>
          <a:prstGeom prst="straightConnector1">
            <a:avLst/>
          </a:prstGeom>
          <a:noFill/>
          <a:ln w="9525" cap="flat" cmpd="sng" algn="ctr">
            <a:solidFill>
              <a:sysClr val="windowText" lastClr="000000"/>
            </a:solidFill>
            <a:prstDash val="solid"/>
            <a:headEnd type="arrow"/>
            <a:tailEnd type="arrow"/>
          </a:ln>
          <a:effectLst/>
        </p:spPr>
      </p:cxnSp>
      <p:cxnSp>
        <p:nvCxnSpPr>
          <p:cNvPr id="123" name="Straight Arrow Connector 122"/>
          <p:cNvCxnSpPr>
            <a:stCxn id="56" idx="3"/>
            <a:endCxn id="83" idx="1"/>
          </p:cNvCxnSpPr>
          <p:nvPr/>
        </p:nvCxnSpPr>
        <p:spPr>
          <a:xfrm>
            <a:off x="4137661" y="1773977"/>
            <a:ext cx="900539" cy="6094403"/>
          </a:xfrm>
          <a:prstGeom prst="straightConnector1">
            <a:avLst/>
          </a:prstGeom>
          <a:noFill/>
          <a:ln w="9525" cap="flat" cmpd="sng" algn="ctr">
            <a:solidFill>
              <a:sysClr val="windowText" lastClr="000000"/>
            </a:solidFill>
            <a:prstDash val="solid"/>
            <a:tailEnd type="arrow"/>
          </a:ln>
          <a:effectLst/>
        </p:spPr>
      </p:cxnSp>
      <p:cxnSp>
        <p:nvCxnSpPr>
          <p:cNvPr id="124" name="Straight Arrow Connector 123"/>
          <p:cNvCxnSpPr>
            <a:stCxn id="56" idx="3"/>
            <a:endCxn id="98" idx="1"/>
          </p:cNvCxnSpPr>
          <p:nvPr/>
        </p:nvCxnSpPr>
        <p:spPr>
          <a:xfrm>
            <a:off x="4137661" y="1773977"/>
            <a:ext cx="903731" cy="7443217"/>
          </a:xfrm>
          <a:prstGeom prst="straightConnector1">
            <a:avLst/>
          </a:prstGeom>
          <a:noFill/>
          <a:ln w="9525" cap="flat" cmpd="sng" algn="ctr">
            <a:solidFill>
              <a:sysClr val="windowText" lastClr="000000"/>
            </a:solidFill>
            <a:prstDash val="solid"/>
            <a:tailEnd type="arrow"/>
          </a:ln>
          <a:effectLst/>
        </p:spPr>
      </p:cxnSp>
      <p:cxnSp>
        <p:nvCxnSpPr>
          <p:cNvPr id="125" name="Straight Arrow Connector 124"/>
          <p:cNvCxnSpPr>
            <a:endCxn id="83" idx="1"/>
          </p:cNvCxnSpPr>
          <p:nvPr/>
        </p:nvCxnSpPr>
        <p:spPr>
          <a:xfrm>
            <a:off x="4140707" y="7868379"/>
            <a:ext cx="897493" cy="1"/>
          </a:xfrm>
          <a:prstGeom prst="straightConnector1">
            <a:avLst/>
          </a:prstGeom>
          <a:noFill/>
          <a:ln w="9525" cap="flat" cmpd="sng" algn="ctr">
            <a:solidFill>
              <a:sysClr val="windowText" lastClr="000000"/>
            </a:solidFill>
            <a:prstDash val="solid"/>
            <a:tailEnd type="arrow"/>
          </a:ln>
          <a:effectLst/>
        </p:spPr>
      </p:cxnSp>
      <p:cxnSp>
        <p:nvCxnSpPr>
          <p:cNvPr id="126" name="Straight Arrow Connector 125"/>
          <p:cNvCxnSpPr>
            <a:endCxn id="106" idx="1"/>
          </p:cNvCxnSpPr>
          <p:nvPr/>
        </p:nvCxnSpPr>
        <p:spPr>
          <a:xfrm>
            <a:off x="4140707" y="7868378"/>
            <a:ext cx="900685" cy="2656407"/>
          </a:xfrm>
          <a:prstGeom prst="straightConnector1">
            <a:avLst/>
          </a:prstGeom>
          <a:noFill/>
          <a:ln w="9525" cap="flat" cmpd="sng" algn="ctr">
            <a:solidFill>
              <a:sysClr val="windowText" lastClr="000000"/>
            </a:solidFill>
            <a:prstDash val="solid"/>
            <a:tailEnd type="arrow"/>
          </a:ln>
          <a:effectLst/>
        </p:spPr>
      </p:cxnSp>
      <p:cxnSp>
        <p:nvCxnSpPr>
          <p:cNvPr id="127" name="Straight Arrow Connector 126"/>
          <p:cNvCxnSpPr>
            <a:stCxn id="83" idx="3"/>
            <a:endCxn id="93" idx="1"/>
          </p:cNvCxnSpPr>
          <p:nvPr/>
        </p:nvCxnSpPr>
        <p:spPr>
          <a:xfrm>
            <a:off x="6775560" y="7868380"/>
            <a:ext cx="463442" cy="4645"/>
          </a:xfrm>
          <a:prstGeom prst="straightConnector1">
            <a:avLst/>
          </a:prstGeom>
          <a:noFill/>
          <a:ln w="9525" cap="flat" cmpd="sng" algn="ctr">
            <a:solidFill>
              <a:sysClr val="windowText" lastClr="000000"/>
            </a:solidFill>
            <a:prstDash val="solid"/>
            <a:tailEnd type="arrow"/>
          </a:ln>
          <a:effectLst/>
        </p:spPr>
      </p:cxnSp>
      <p:cxnSp>
        <p:nvCxnSpPr>
          <p:cNvPr id="128" name="Straight Arrow Connector 127"/>
          <p:cNvCxnSpPr>
            <a:stCxn id="106" idx="3"/>
            <a:endCxn id="102" idx="1"/>
          </p:cNvCxnSpPr>
          <p:nvPr/>
        </p:nvCxnSpPr>
        <p:spPr>
          <a:xfrm>
            <a:off x="6778752" y="10524785"/>
            <a:ext cx="464051" cy="0"/>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stCxn id="75" idx="6"/>
            <a:endCxn id="107" idx="1"/>
          </p:cNvCxnSpPr>
          <p:nvPr/>
        </p:nvCxnSpPr>
        <p:spPr>
          <a:xfrm flipV="1">
            <a:off x="8926920" y="2146981"/>
            <a:ext cx="4862232" cy="792"/>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28558" y="2133601"/>
            <a:ext cx="7060594" cy="1311428"/>
            <a:chOff x="7523667" y="1369356"/>
            <a:chExt cx="7060594" cy="1311428"/>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a:stCxn id="63" idx="6"/>
            </p:cNvCxnSpPr>
            <p:nvPr/>
          </p:nvCxnSpPr>
          <p:spPr>
            <a:xfrm>
              <a:off x="7523667" y="1369356"/>
              <a:ext cx="728757" cy="1311428"/>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4" name="Straight Arrow Connector 133"/>
            <p:cNvCxnSpPr>
              <a:stCxn id="64" idx="6"/>
            </p:cNvCxnSpPr>
            <p:nvPr/>
          </p:nvCxnSpPr>
          <p:spPr>
            <a:xfrm>
              <a:off x="7523668" y="1799124"/>
              <a:ext cx="728756" cy="881660"/>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5" name="Straight Arrow Connector 134"/>
            <p:cNvCxnSpPr>
              <a:stCxn id="65" idx="6"/>
            </p:cNvCxnSpPr>
            <p:nvPr/>
          </p:nvCxnSpPr>
          <p:spPr>
            <a:xfrm>
              <a:off x="7523668" y="2228892"/>
              <a:ext cx="703538" cy="451892"/>
            </a:xfrm>
            <a:prstGeom prst="straightConnector1">
              <a:avLst/>
            </a:prstGeom>
            <a:noFill/>
            <a:ln w="9525" cap="flat" cmpd="sng" algn="ctr">
              <a:solidFill>
                <a:sysClr val="windowText" lastClr="000000"/>
              </a:solidFill>
              <a:prstDash val="solid"/>
              <a:headEnd type="none" w="med" len="med"/>
              <a:tailEnd type="none" w="med" len="med"/>
            </a:ln>
            <a:effectLst/>
          </p:spPr>
        </p:cxnSp>
      </p:grpSp>
      <p:cxnSp>
        <p:nvCxnSpPr>
          <p:cNvPr id="136" name="Straight Arrow Connector 135"/>
          <p:cNvCxnSpPr>
            <a:stCxn id="70" idx="6"/>
            <a:endCxn id="109" idx="1"/>
          </p:cNvCxnSpPr>
          <p:nvPr/>
        </p:nvCxnSpPr>
        <p:spPr>
          <a:xfrm flipV="1">
            <a:off x="6725512" y="4333187"/>
            <a:ext cx="7063641" cy="2"/>
          </a:xfrm>
          <a:prstGeom prst="straightConnector1">
            <a:avLst/>
          </a:prstGeom>
          <a:noFill/>
          <a:ln w="9525" cap="flat" cmpd="sng" algn="ctr">
            <a:solidFill>
              <a:sysClr val="windowText" lastClr="000000"/>
            </a:solidFill>
            <a:prstDash val="solid"/>
            <a:tailEnd type="arrow"/>
          </a:ln>
          <a:effectLst/>
        </p:spPr>
      </p:cxnSp>
      <p:sp>
        <p:nvSpPr>
          <p:cNvPr id="137" name="Rounded Rectangle 136"/>
          <p:cNvSpPr/>
          <p:nvPr/>
        </p:nvSpPr>
        <p:spPr>
          <a:xfrm>
            <a:off x="13789152" y="4881207"/>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Timber</a:t>
            </a:r>
          </a:p>
        </p:txBody>
      </p:sp>
      <p:cxnSp>
        <p:nvCxnSpPr>
          <p:cNvPr id="138" name="Straight Arrow Connector 137"/>
          <p:cNvCxnSpPr>
            <a:endCxn id="137" idx="1"/>
          </p:cNvCxnSpPr>
          <p:nvPr/>
        </p:nvCxnSpPr>
        <p:spPr>
          <a:xfrm>
            <a:off x="5044441" y="5155808"/>
            <a:ext cx="8744713" cy="0"/>
          </a:xfrm>
          <a:prstGeom prst="straightConnector1">
            <a:avLst/>
          </a:prstGeom>
          <a:noFill/>
          <a:ln w="9525" cap="flat" cmpd="sng" algn="ctr">
            <a:solidFill>
              <a:sysClr val="windowText" lastClr="000000"/>
            </a:solidFill>
            <a:prstDash val="solid"/>
            <a:tailEnd type="arrow"/>
          </a:ln>
          <a:effectLst/>
        </p:spPr>
      </p:cxnSp>
      <p:cxnSp>
        <p:nvCxnSpPr>
          <p:cNvPr id="139" name="Straight Arrow Connector 138"/>
          <p:cNvCxnSpPr>
            <a:stCxn id="52" idx="6"/>
          </p:cNvCxnSpPr>
          <p:nvPr/>
        </p:nvCxnSpPr>
        <p:spPr>
          <a:xfrm>
            <a:off x="4084421" y="2147772"/>
            <a:ext cx="960020" cy="3008037"/>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40" name="Straight Arrow Connector 139"/>
          <p:cNvCxnSpPr/>
          <p:nvPr/>
        </p:nvCxnSpPr>
        <p:spPr>
          <a:xfrm>
            <a:off x="2019300" y="1773977"/>
            <a:ext cx="429690" cy="2988980"/>
          </a:xfrm>
          <a:prstGeom prst="straightConnector1">
            <a:avLst/>
          </a:prstGeom>
          <a:noFill/>
          <a:ln w="9525" cap="flat" cmpd="sng" algn="ctr">
            <a:solidFill>
              <a:sysClr val="windowText" lastClr="000000"/>
            </a:solidFill>
            <a:prstDash val="solid"/>
            <a:tailEnd type="none"/>
          </a:ln>
          <a:effectLst/>
        </p:spPr>
      </p:cxnSp>
      <p:cxnSp>
        <p:nvCxnSpPr>
          <p:cNvPr id="141" name="Straight Arrow Connector 140"/>
          <p:cNvCxnSpPr>
            <a:endCxn id="71" idx="2"/>
          </p:cNvCxnSpPr>
          <p:nvPr/>
        </p:nvCxnSpPr>
        <p:spPr>
          <a:xfrm>
            <a:off x="2449739" y="4762956"/>
            <a:ext cx="2637292" cy="2"/>
          </a:xfrm>
          <a:prstGeom prst="straightConnector1">
            <a:avLst/>
          </a:prstGeom>
          <a:noFill/>
          <a:ln w="9525" cap="flat" cmpd="sng" algn="ctr">
            <a:solidFill>
              <a:sysClr val="windowText" lastClr="000000"/>
            </a:solidFill>
            <a:prstDash val="solid"/>
            <a:tailEnd type="arrow"/>
          </a:ln>
          <a:effectLst/>
        </p:spPr>
      </p:cxnSp>
      <p:cxnSp>
        <p:nvCxnSpPr>
          <p:cNvPr id="142" name="Straight Arrow Connector 141"/>
          <p:cNvCxnSpPr>
            <a:stCxn id="54" idx="6"/>
          </p:cNvCxnSpPr>
          <p:nvPr/>
        </p:nvCxnSpPr>
        <p:spPr>
          <a:xfrm>
            <a:off x="4084420" y="3007309"/>
            <a:ext cx="999420" cy="2402893"/>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43" name="Straight Arrow Connector 142"/>
          <p:cNvCxnSpPr/>
          <p:nvPr/>
        </p:nvCxnSpPr>
        <p:spPr>
          <a:xfrm flipV="1">
            <a:off x="5083839" y="5410202"/>
            <a:ext cx="7108161" cy="2"/>
          </a:xfrm>
          <a:prstGeom prst="straightConnector1">
            <a:avLst/>
          </a:prstGeom>
          <a:noFill/>
          <a:ln w="9525" cap="flat" cmpd="sng" algn="ctr">
            <a:solidFill>
              <a:sysClr val="windowText" lastClr="000000"/>
            </a:solidFill>
            <a:prstDash val="solid"/>
            <a:tailEnd type="none"/>
          </a:ln>
          <a:effectLst/>
        </p:spPr>
      </p:cxnSp>
      <p:cxnSp>
        <p:nvCxnSpPr>
          <p:cNvPr id="144" name="Straight Arrow Connector 143"/>
          <p:cNvCxnSpPr>
            <a:endCxn id="111" idx="1"/>
          </p:cNvCxnSpPr>
          <p:nvPr/>
        </p:nvCxnSpPr>
        <p:spPr>
          <a:xfrm>
            <a:off x="12192000" y="5410202"/>
            <a:ext cx="1597152" cy="427002"/>
          </a:xfrm>
          <a:prstGeom prst="straightConnector1">
            <a:avLst/>
          </a:prstGeom>
          <a:noFill/>
          <a:ln w="9525" cap="flat" cmpd="sng" algn="ctr">
            <a:solidFill>
              <a:sysClr val="windowText" lastClr="000000"/>
            </a:solidFill>
            <a:prstDash val="solid"/>
            <a:tailEnd type="arrow"/>
          </a:ln>
          <a:effectLst/>
        </p:spPr>
      </p:cxnSp>
      <p:cxnSp>
        <p:nvCxnSpPr>
          <p:cNvPr id="145" name="Straight Arrow Connector 144"/>
          <p:cNvCxnSpPr>
            <a:endCxn id="110" idx="1"/>
          </p:cNvCxnSpPr>
          <p:nvPr/>
        </p:nvCxnSpPr>
        <p:spPr>
          <a:xfrm>
            <a:off x="12192000" y="5410202"/>
            <a:ext cx="1597152" cy="1036602"/>
          </a:xfrm>
          <a:prstGeom prst="straightConnector1">
            <a:avLst/>
          </a:prstGeom>
          <a:noFill/>
          <a:ln w="9525" cap="flat" cmpd="sng" algn="ctr">
            <a:solidFill>
              <a:sysClr val="windowText" lastClr="000000"/>
            </a:solidFill>
            <a:prstDash val="solid"/>
            <a:tailEnd type="arrow"/>
          </a:ln>
          <a:effectLst/>
        </p:spPr>
      </p:cxnSp>
      <p:cxnSp>
        <p:nvCxnSpPr>
          <p:cNvPr id="146" name="Straight Arrow Connector 145"/>
          <p:cNvCxnSpPr>
            <a:stCxn id="91" idx="6"/>
            <a:endCxn id="113" idx="1"/>
          </p:cNvCxnSpPr>
          <p:nvPr/>
        </p:nvCxnSpPr>
        <p:spPr>
          <a:xfrm>
            <a:off x="8923120" y="8246820"/>
            <a:ext cx="4866033" cy="0"/>
          </a:xfrm>
          <a:prstGeom prst="straightConnector1">
            <a:avLst/>
          </a:prstGeom>
          <a:noFill/>
          <a:ln w="9525" cap="flat" cmpd="sng" algn="ctr">
            <a:solidFill>
              <a:sysClr val="windowText" lastClr="000000"/>
            </a:solidFill>
            <a:prstDash val="solid"/>
            <a:tailEnd type="arrow"/>
          </a:ln>
          <a:effectLst/>
        </p:spPr>
      </p:cxnSp>
      <p:cxnSp>
        <p:nvCxnSpPr>
          <p:cNvPr id="147" name="Straight Arrow Connector 146"/>
          <p:cNvCxnSpPr>
            <a:stCxn id="95" idx="6"/>
            <a:endCxn id="115" idx="1"/>
          </p:cNvCxnSpPr>
          <p:nvPr/>
        </p:nvCxnSpPr>
        <p:spPr>
          <a:xfrm>
            <a:off x="6725512" y="9590989"/>
            <a:ext cx="7063642" cy="192812"/>
          </a:xfrm>
          <a:prstGeom prst="straightConnector1">
            <a:avLst/>
          </a:prstGeom>
          <a:noFill/>
          <a:ln w="9525" cap="flat" cmpd="sng" algn="ctr">
            <a:solidFill>
              <a:sysClr val="windowText" lastClr="000000"/>
            </a:solidFill>
            <a:prstDash val="solid"/>
            <a:tailEnd type="arrow"/>
          </a:ln>
          <a:effectLst/>
        </p:spPr>
      </p:cxnSp>
      <p:cxnSp>
        <p:nvCxnSpPr>
          <p:cNvPr id="148" name="Straight Arrow Connector 147"/>
          <p:cNvCxnSpPr>
            <a:stCxn id="96" idx="6"/>
            <a:endCxn id="115" idx="1"/>
          </p:cNvCxnSpPr>
          <p:nvPr/>
        </p:nvCxnSpPr>
        <p:spPr>
          <a:xfrm flipV="1">
            <a:off x="6725512" y="9783800"/>
            <a:ext cx="7063641" cy="236957"/>
          </a:xfrm>
          <a:prstGeom prst="straightConnector1">
            <a:avLst/>
          </a:prstGeom>
          <a:noFill/>
          <a:ln w="9525" cap="flat" cmpd="sng" algn="ctr">
            <a:solidFill>
              <a:sysClr val="windowText" lastClr="000000"/>
            </a:solidFill>
            <a:prstDash val="solid"/>
            <a:tailEnd type="arrow"/>
          </a:ln>
          <a:effectLst/>
        </p:spPr>
      </p:cxnSp>
      <p:cxnSp>
        <p:nvCxnSpPr>
          <p:cNvPr id="149" name="Straight Arrow Connector 148"/>
          <p:cNvCxnSpPr>
            <a:stCxn id="102" idx="3"/>
            <a:endCxn id="164" idx="1"/>
          </p:cNvCxnSpPr>
          <p:nvPr/>
        </p:nvCxnSpPr>
        <p:spPr>
          <a:xfrm>
            <a:off x="8980163" y="10524785"/>
            <a:ext cx="465591" cy="7616"/>
          </a:xfrm>
          <a:prstGeom prst="straightConnector1">
            <a:avLst/>
          </a:prstGeom>
          <a:noFill/>
          <a:ln w="9525" cap="flat" cmpd="sng" algn="ctr">
            <a:solidFill>
              <a:sysClr val="windowText" lastClr="000000"/>
            </a:solidFill>
            <a:prstDash val="solid"/>
            <a:tailEnd type="arrow"/>
          </a:ln>
          <a:effectLst/>
        </p:spPr>
      </p:cxnSp>
      <p:cxnSp>
        <p:nvCxnSpPr>
          <p:cNvPr id="155" name="Straight Arrow Connector 154"/>
          <p:cNvCxnSpPr>
            <a:stCxn id="88" idx="2"/>
            <a:endCxn id="83" idx="0"/>
          </p:cNvCxnSpPr>
          <p:nvPr/>
        </p:nvCxnSpPr>
        <p:spPr>
          <a:xfrm flipH="1">
            <a:off x="5906880" y="7374522"/>
            <a:ext cx="3192" cy="332275"/>
          </a:xfrm>
          <a:prstGeom prst="straightConnector1">
            <a:avLst/>
          </a:prstGeom>
          <a:noFill/>
          <a:ln w="9525" cap="flat" cmpd="sng" algn="ctr">
            <a:solidFill>
              <a:sysClr val="windowText" lastClr="000000"/>
            </a:solidFill>
            <a:prstDash val="solid"/>
            <a:tailEnd type="arrow"/>
          </a:ln>
          <a:effectLst/>
        </p:spPr>
      </p:cxnSp>
      <p:sp>
        <p:nvSpPr>
          <p:cNvPr id="156" name="TextBox 155"/>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58" name="Straight Arrow Connector 157"/>
          <p:cNvCxnSpPr>
            <a:stCxn id="76" idx="6"/>
          </p:cNvCxnSpPr>
          <p:nvPr/>
        </p:nvCxnSpPr>
        <p:spPr>
          <a:xfrm flipV="1">
            <a:off x="8926923" y="2577541"/>
            <a:ext cx="3265078" cy="2"/>
          </a:xfrm>
          <a:prstGeom prst="straightConnector1">
            <a:avLst/>
          </a:prstGeom>
          <a:noFill/>
          <a:ln w="9525" cap="flat" cmpd="sng" algn="ctr">
            <a:solidFill>
              <a:sysClr val="windowText" lastClr="000000"/>
            </a:solidFill>
            <a:prstDash val="solid"/>
            <a:tailEnd type="none"/>
          </a:ln>
          <a:effectLst/>
        </p:spPr>
      </p:cxnSp>
      <p:cxnSp>
        <p:nvCxnSpPr>
          <p:cNvPr id="159" name="Straight Arrow Connector 158"/>
          <p:cNvCxnSpPr>
            <a:stCxn id="91" idx="6"/>
            <a:endCxn id="112" idx="1"/>
          </p:cNvCxnSpPr>
          <p:nvPr/>
        </p:nvCxnSpPr>
        <p:spPr>
          <a:xfrm flipV="1">
            <a:off x="8923120" y="7629427"/>
            <a:ext cx="4866033" cy="617393"/>
          </a:xfrm>
          <a:prstGeom prst="straightConnector1">
            <a:avLst/>
          </a:prstGeom>
          <a:noFill/>
          <a:ln w="9525" cap="flat" cmpd="sng" algn="ctr">
            <a:solidFill>
              <a:sysClr val="windowText" lastClr="000000"/>
            </a:solidFill>
            <a:prstDash val="solid"/>
            <a:tailEnd type="arrow"/>
          </a:ln>
          <a:effectLst/>
        </p:spPr>
      </p:cxnSp>
      <p:cxnSp>
        <p:nvCxnSpPr>
          <p:cNvPr id="160" name="Straight Arrow Connector 159"/>
          <p:cNvCxnSpPr>
            <a:stCxn id="91" idx="6"/>
            <a:endCxn id="114" idx="1"/>
          </p:cNvCxnSpPr>
          <p:nvPr/>
        </p:nvCxnSpPr>
        <p:spPr>
          <a:xfrm>
            <a:off x="8923120" y="8246821"/>
            <a:ext cx="4866033" cy="598758"/>
          </a:xfrm>
          <a:prstGeom prst="straightConnector1">
            <a:avLst/>
          </a:prstGeom>
          <a:noFill/>
          <a:ln w="9525" cap="flat" cmpd="sng" algn="ctr">
            <a:solidFill>
              <a:sysClr val="windowText" lastClr="000000"/>
            </a:solidFill>
            <a:prstDash val="solid"/>
            <a:tailEnd type="arrow"/>
          </a:ln>
          <a:effectLst/>
        </p:spPr>
      </p:cxnSp>
      <p:grpSp>
        <p:nvGrpSpPr>
          <p:cNvPr id="161" name="Group 160"/>
          <p:cNvGrpSpPr/>
          <p:nvPr/>
        </p:nvGrpSpPr>
        <p:grpSpPr>
          <a:xfrm>
            <a:off x="9445754" y="10370818"/>
            <a:ext cx="1737360" cy="788897"/>
            <a:chOff x="2904071" y="1103299"/>
            <a:chExt cx="1737360" cy="788897"/>
          </a:xfrm>
        </p:grpSpPr>
        <p:sp>
          <p:nvSpPr>
            <p:cNvPr id="162" name="Oval 16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Habitat Suitability</a:t>
              </a:r>
            </a:p>
          </p:txBody>
        </p:sp>
        <p:sp>
          <p:nvSpPr>
            <p:cNvPr id="163" name="Rectangle 162"/>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4" name="TextBox 163"/>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Aq. Sp. Habitat</a:t>
              </a:r>
            </a:p>
          </p:txBody>
        </p:sp>
      </p:grpSp>
      <p:grpSp>
        <p:nvGrpSpPr>
          <p:cNvPr id="165" name="Group 164"/>
          <p:cNvGrpSpPr/>
          <p:nvPr/>
        </p:nvGrpSpPr>
        <p:grpSpPr>
          <a:xfrm>
            <a:off x="11644907" y="10370818"/>
            <a:ext cx="1737360" cy="788897"/>
            <a:chOff x="2904071" y="1103299"/>
            <a:chExt cx="1737360" cy="788897"/>
          </a:xfrm>
        </p:grpSpPr>
        <p:sp>
          <p:nvSpPr>
            <p:cNvPr id="166" name="Oval 165"/>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167" name="Rectangle 166"/>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8" name="TextBox 16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Fish Populations</a:t>
              </a:r>
            </a:p>
          </p:txBody>
        </p:sp>
      </p:grpSp>
      <p:cxnSp>
        <p:nvCxnSpPr>
          <p:cNvPr id="169" name="Straight Arrow Connector 168"/>
          <p:cNvCxnSpPr>
            <a:stCxn id="164" idx="3"/>
            <a:endCxn id="168" idx="1"/>
          </p:cNvCxnSpPr>
          <p:nvPr/>
        </p:nvCxnSpPr>
        <p:spPr>
          <a:xfrm>
            <a:off x="11183114" y="10532401"/>
            <a:ext cx="461793" cy="0"/>
          </a:xfrm>
          <a:prstGeom prst="straightConnector1">
            <a:avLst/>
          </a:prstGeom>
          <a:noFill/>
          <a:ln w="9525" cap="flat" cmpd="sng" algn="ctr">
            <a:solidFill>
              <a:sysClr val="windowText" lastClr="000000"/>
            </a:solidFill>
            <a:prstDash val="solid"/>
            <a:tailEnd type="arrow"/>
          </a:ln>
          <a:effectLst/>
        </p:spPr>
      </p:cxnSp>
      <p:cxnSp>
        <p:nvCxnSpPr>
          <p:cNvPr id="170" name="Straight Arrow Connector 169"/>
          <p:cNvCxnSpPr>
            <a:stCxn id="166" idx="6"/>
            <a:endCxn id="116" idx="1"/>
          </p:cNvCxnSpPr>
          <p:nvPr/>
        </p:nvCxnSpPr>
        <p:spPr>
          <a:xfrm flipV="1">
            <a:off x="13329025" y="10898580"/>
            <a:ext cx="460128" cy="7617"/>
          </a:xfrm>
          <a:prstGeom prst="straightConnector1">
            <a:avLst/>
          </a:prstGeom>
          <a:noFill/>
          <a:ln w="9525" cap="flat" cmpd="sng" algn="ctr">
            <a:solidFill>
              <a:sysClr val="windowText" lastClr="000000"/>
            </a:solidFill>
            <a:prstDash val="solid"/>
            <a:tailEnd type="arrow"/>
          </a:ln>
          <a:effectLst/>
        </p:spPr>
      </p:cxnSp>
      <p:cxnSp>
        <p:nvCxnSpPr>
          <p:cNvPr id="171" name="Straight Arrow Connector 170"/>
          <p:cNvCxnSpPr>
            <a:endCxn id="157" idx="1"/>
          </p:cNvCxnSpPr>
          <p:nvPr/>
        </p:nvCxnSpPr>
        <p:spPr>
          <a:xfrm>
            <a:off x="12192000" y="2577540"/>
            <a:ext cx="1597152" cy="19586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0" name="TextBox 149"/>
          <p:cNvSpPr txBox="1"/>
          <p:nvPr/>
        </p:nvSpPr>
        <p:spPr>
          <a:xfrm>
            <a:off x="533401" y="137160"/>
            <a:ext cx="6898698"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Building a Means-Ends Diagram</a:t>
            </a:r>
          </a:p>
        </p:txBody>
      </p:sp>
      <p:cxnSp>
        <p:nvCxnSpPr>
          <p:cNvPr id="151" name="Straight Arrow Connector 150"/>
          <p:cNvCxnSpPr/>
          <p:nvPr/>
        </p:nvCxnSpPr>
        <p:spPr>
          <a:xfrm flipV="1">
            <a:off x="13329026" y="8845578"/>
            <a:ext cx="460126" cy="2060619"/>
          </a:xfrm>
          <a:prstGeom prst="straightConnector1">
            <a:avLst/>
          </a:prstGeom>
          <a:noFill/>
          <a:ln w="952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330988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1"/>
            <a:ext cx="14442191" cy="746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3" name="TextBox 2"/>
          <p:cNvSpPr txBox="1"/>
          <p:nvPr/>
        </p:nvSpPr>
        <p:spPr>
          <a:xfrm>
            <a:off x="533400" y="137160"/>
            <a:ext cx="9067800"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Qualitative versus Quantitative Diagrams</a:t>
            </a: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5" name="Rectangle 4"/>
          <p:cNvSpPr/>
          <p:nvPr/>
        </p:nvSpPr>
        <p:spPr>
          <a:xfrm>
            <a:off x="304799" y="1295400"/>
            <a:ext cx="8534399" cy="2895599"/>
          </a:xfrm>
          <a:prstGeom prst="rect">
            <a:avLst/>
          </a:prstGeom>
          <a:noFill/>
          <a:ln w="28575">
            <a:solidFill>
              <a:srgbClr val="922223"/>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056" y="4426854"/>
            <a:ext cx="13583144" cy="657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070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52401" y="137160"/>
            <a:ext cx="15697201" cy="11155680"/>
          </a:xfrm>
          <a:prstGeom prst="rect">
            <a:avLst/>
          </a:prstGeom>
          <a:solidFill>
            <a:srgbClr val="EEECE1"/>
          </a:solidFill>
          <a:ln w="12700" cap="flat" cmpd="sng" algn="ctr">
            <a:solidFill>
              <a:srgbClr val="EEECE1"/>
            </a:solidFill>
            <a:prstDash val="solid"/>
          </a:ln>
          <a:effectLst/>
        </p:spPr>
        <p:txBody>
          <a:bodyPr lIns="91430" tIns="45714" rIns="91430" bIns="45714" rtlCol="0" anchor="ctr"/>
          <a:lstStyle/>
          <a:p>
            <a:pPr algn="ctr" defTabSz="914303">
              <a:defRPr/>
            </a:pPr>
            <a:endParaRPr lang="en-US" sz="1700" kern="0" dirty="0">
              <a:solidFill>
                <a:prstClr val="white"/>
              </a:solidFill>
              <a:latin typeface="Calibri" pitchFamily="34" charset="0"/>
            </a:endParaRPr>
          </a:p>
        </p:txBody>
      </p:sp>
      <p:sp>
        <p:nvSpPr>
          <p:cNvPr id="42" name="TextBox 41"/>
          <p:cNvSpPr txBox="1"/>
          <p:nvPr/>
        </p:nvSpPr>
        <p:spPr>
          <a:xfrm>
            <a:off x="445944" y="838201"/>
            <a:ext cx="1432211"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Management </a:t>
            </a:r>
          </a:p>
          <a:p>
            <a:pPr algn="ctr" defTabSz="914303">
              <a:defRPr/>
            </a:pPr>
            <a:r>
              <a:rPr lang="en-US" sz="1700" b="1" kern="0" cap="small" dirty="0">
                <a:solidFill>
                  <a:prstClr val="black"/>
                </a:solidFill>
                <a:latin typeface="Calibri" pitchFamily="34" charset="0"/>
              </a:rPr>
              <a:t>Alternative</a:t>
            </a:r>
          </a:p>
        </p:txBody>
      </p:sp>
      <p:sp>
        <p:nvSpPr>
          <p:cNvPr id="43" name="TextBox 42"/>
          <p:cNvSpPr txBox="1"/>
          <p:nvPr/>
        </p:nvSpPr>
        <p:spPr>
          <a:xfrm>
            <a:off x="304799" y="1587568"/>
            <a:ext cx="1714500" cy="784830"/>
          </a:xfrm>
          <a:prstGeom prst="rect">
            <a:avLst/>
          </a:prstGeom>
          <a:solidFill>
            <a:srgbClr val="922223"/>
          </a:solidFill>
          <a:ln w="9525">
            <a:solidFill>
              <a:srgbClr val="922223"/>
            </a:solidFill>
          </a:ln>
        </p:spPr>
        <p:txBody>
          <a:bodyPr wrap="square" lIns="91430" tIns="45714" rIns="91430" bIns="45714" rtlCol="0">
            <a:spAutoFit/>
          </a:bodyPr>
          <a:lstStyle/>
          <a:p>
            <a:pPr algn="ctr" defTabSz="914303">
              <a:defRPr/>
            </a:pPr>
            <a:r>
              <a:rPr lang="en-US" sz="1500" b="1" kern="0" dirty="0">
                <a:solidFill>
                  <a:prstClr val="white"/>
                </a:solidFill>
                <a:latin typeface="Calibri" pitchFamily="34" charset="0"/>
              </a:rPr>
              <a:t>Mechanical Thinning</a:t>
            </a:r>
          </a:p>
          <a:p>
            <a:pPr algn="ctr" defTabSz="914303">
              <a:defRPr/>
            </a:pPr>
            <a:r>
              <a:rPr lang="en-US" sz="1500" b="1" kern="0" dirty="0">
                <a:solidFill>
                  <a:prstClr val="white"/>
                </a:solidFill>
                <a:latin typeface="Calibri" pitchFamily="34" charset="0"/>
              </a:rPr>
              <a:t>(Site A – Lowland)</a:t>
            </a:r>
          </a:p>
        </p:txBody>
      </p:sp>
      <p:sp>
        <p:nvSpPr>
          <p:cNvPr id="44" name="TextBox 43"/>
          <p:cNvSpPr txBox="1"/>
          <p:nvPr/>
        </p:nvSpPr>
        <p:spPr>
          <a:xfrm>
            <a:off x="7044681" y="976701"/>
            <a:ext cx="2133600" cy="35393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Ecological Changes</a:t>
            </a:r>
          </a:p>
        </p:txBody>
      </p:sp>
      <p:grpSp>
        <p:nvGrpSpPr>
          <p:cNvPr id="45" name="Group 44"/>
          <p:cNvGrpSpPr/>
          <p:nvPr/>
        </p:nvGrpSpPr>
        <p:grpSpPr>
          <a:xfrm>
            <a:off x="2286000" y="1024128"/>
            <a:ext cx="4758681" cy="274320"/>
            <a:chOff x="-450775" y="2929546"/>
            <a:chExt cx="4584593" cy="274320"/>
          </a:xfrm>
        </p:grpSpPr>
        <p:cxnSp>
          <p:nvCxnSpPr>
            <p:cNvPr id="46" name="Straight Connector 45"/>
            <p:cNvCxnSpPr>
              <a:stCxn id="44" idx="1"/>
            </p:cNvCxnSpPr>
            <p:nvPr/>
          </p:nvCxnSpPr>
          <p:spPr>
            <a:xfrm flipH="1">
              <a:off x="-450772" y="3059085"/>
              <a:ext cx="4584590" cy="9094"/>
            </a:xfrm>
            <a:prstGeom prst="line">
              <a:avLst/>
            </a:prstGeom>
            <a:noFill/>
            <a:ln w="9525" cap="flat" cmpd="sng" algn="ctr">
              <a:solidFill>
                <a:sysClr val="windowText" lastClr="000000"/>
              </a:solidFill>
              <a:prstDash val="solid"/>
            </a:ln>
            <a:effectLst/>
          </p:spPr>
        </p:cxnSp>
        <p:cxnSp>
          <p:nvCxnSpPr>
            <p:cNvPr id="47" name="Straight Connector 46"/>
            <p:cNvCxnSpPr/>
            <p:nvPr/>
          </p:nvCxnSpPr>
          <p:spPr>
            <a:xfrm>
              <a:off x="-450775" y="2929546"/>
              <a:ext cx="1" cy="274320"/>
            </a:xfrm>
            <a:prstGeom prst="line">
              <a:avLst/>
            </a:prstGeom>
            <a:noFill/>
            <a:ln w="9525" cap="flat" cmpd="sng" algn="ctr">
              <a:solidFill>
                <a:sysClr val="windowText" lastClr="000000"/>
              </a:solidFill>
              <a:prstDash val="solid"/>
            </a:ln>
            <a:effectLst/>
          </p:spPr>
        </p:cxnSp>
      </p:grpSp>
      <p:grpSp>
        <p:nvGrpSpPr>
          <p:cNvPr id="48" name="Group 47"/>
          <p:cNvGrpSpPr/>
          <p:nvPr/>
        </p:nvGrpSpPr>
        <p:grpSpPr>
          <a:xfrm rot="10800000">
            <a:off x="9178281" y="1027177"/>
            <a:ext cx="4309120" cy="274320"/>
            <a:chOff x="-632807" y="-903183"/>
            <a:chExt cx="4309119" cy="274320"/>
          </a:xfrm>
        </p:grpSpPr>
        <p:cxnSp>
          <p:nvCxnSpPr>
            <p:cNvPr id="49" name="Straight Connector 48"/>
            <p:cNvCxnSpPr/>
            <p:nvPr/>
          </p:nvCxnSpPr>
          <p:spPr>
            <a:xfrm rot="10800000" flipH="1">
              <a:off x="-632807" y="-762974"/>
              <a:ext cx="4309119" cy="0"/>
            </a:xfrm>
            <a:prstGeom prst="line">
              <a:avLst/>
            </a:prstGeom>
            <a:noFill/>
            <a:ln w="9525" cap="flat" cmpd="sng" algn="ctr">
              <a:solidFill>
                <a:sysClr val="windowText" lastClr="000000"/>
              </a:solidFill>
              <a:prstDash val="solid"/>
            </a:ln>
            <a:effectLst/>
          </p:spPr>
        </p:cxnSp>
        <p:cxnSp>
          <p:nvCxnSpPr>
            <p:cNvPr id="50" name="Straight Connector 49"/>
            <p:cNvCxnSpPr/>
            <p:nvPr/>
          </p:nvCxnSpPr>
          <p:spPr>
            <a:xfrm>
              <a:off x="-632807" y="-903183"/>
              <a:ext cx="1" cy="274320"/>
            </a:xfrm>
            <a:prstGeom prst="line">
              <a:avLst/>
            </a:prstGeom>
            <a:noFill/>
            <a:ln w="9525" cap="flat" cmpd="sng" algn="ctr">
              <a:solidFill>
                <a:sysClr val="windowText" lastClr="000000"/>
              </a:solidFill>
              <a:prstDash val="solid"/>
            </a:ln>
            <a:effectLst/>
          </p:spPr>
        </p:cxnSp>
      </p:grpSp>
      <p:grpSp>
        <p:nvGrpSpPr>
          <p:cNvPr id="51" name="Group 50"/>
          <p:cNvGrpSpPr/>
          <p:nvPr/>
        </p:nvGrpSpPr>
        <p:grpSpPr>
          <a:xfrm>
            <a:off x="2400301" y="1612394"/>
            <a:ext cx="1737360" cy="1658188"/>
            <a:chOff x="2904071" y="1103299"/>
            <a:chExt cx="1737360" cy="1658189"/>
          </a:xfrm>
        </p:grpSpPr>
        <p:sp>
          <p:nvSpPr>
            <p:cNvPr id="52" name="Oval 51"/>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Understory Density</a:t>
              </a:r>
            </a:p>
          </p:txBody>
        </p:sp>
        <p:sp>
          <p:nvSpPr>
            <p:cNvPr id="53" name="Oval 52"/>
            <p:cNvSpPr/>
            <p:nvPr/>
          </p:nvSpPr>
          <p:spPr>
            <a:xfrm>
              <a:off x="2949712" y="1856232"/>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Horizontal Connectivity</a:t>
              </a:r>
            </a:p>
          </p:txBody>
        </p:sp>
        <p:sp>
          <p:nvSpPr>
            <p:cNvPr id="54" name="Oval 53"/>
            <p:cNvSpPr/>
            <p:nvPr/>
          </p:nvSpPr>
          <p:spPr>
            <a:xfrm>
              <a:off x="2949712" y="2286000"/>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Total Forest Area</a:t>
              </a:r>
            </a:p>
          </p:txBody>
        </p:sp>
        <p:sp>
          <p:nvSpPr>
            <p:cNvPr id="55" name="Rectangle 54"/>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56" name="TextBox 5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Structure</a:t>
              </a:r>
            </a:p>
          </p:txBody>
        </p:sp>
      </p:grpSp>
      <p:grpSp>
        <p:nvGrpSpPr>
          <p:cNvPr id="57" name="Group 56"/>
          <p:cNvGrpSpPr/>
          <p:nvPr/>
        </p:nvGrpSpPr>
        <p:grpSpPr>
          <a:xfrm>
            <a:off x="2403348" y="7711442"/>
            <a:ext cx="1737360" cy="1447877"/>
            <a:chOff x="2904071" y="1103299"/>
            <a:chExt cx="1737360" cy="1447877"/>
          </a:xfrm>
        </p:grpSpPr>
        <p:sp>
          <p:nvSpPr>
            <p:cNvPr id="58" name="Oval 57"/>
            <p:cNvSpPr/>
            <p:nvPr/>
          </p:nvSpPr>
          <p:spPr>
            <a:xfrm>
              <a:off x="2949712" y="1658575"/>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Soil Compaction</a:t>
              </a:r>
            </a:p>
          </p:txBody>
        </p:sp>
        <p:sp>
          <p:nvSpPr>
            <p:cNvPr id="59" name="Oval 58"/>
            <p:cNvSpPr/>
            <p:nvPr/>
          </p:nvSpPr>
          <p:spPr>
            <a:xfrm>
              <a:off x="2949712" y="2083002"/>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Litter Depth</a:t>
              </a:r>
            </a:p>
          </p:txBody>
        </p:sp>
        <p:sp>
          <p:nvSpPr>
            <p:cNvPr id="60" name="Rectangle 59"/>
            <p:cNvSpPr/>
            <p:nvPr/>
          </p:nvSpPr>
          <p:spPr>
            <a:xfrm>
              <a:off x="2904071" y="1106424"/>
              <a:ext cx="1737360" cy="144475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1" name="TextBox 60"/>
            <p:cNvSpPr txBox="1"/>
            <p:nvPr/>
          </p:nvSpPr>
          <p:spPr>
            <a:xfrm>
              <a:off x="2904071" y="1103299"/>
              <a:ext cx="1737360" cy="553998"/>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Forest Floor Structure</a:t>
              </a:r>
            </a:p>
          </p:txBody>
        </p:sp>
      </p:grpSp>
      <p:grpSp>
        <p:nvGrpSpPr>
          <p:cNvPr id="62" name="Group 61"/>
          <p:cNvGrpSpPr/>
          <p:nvPr/>
        </p:nvGrpSpPr>
        <p:grpSpPr>
          <a:xfrm>
            <a:off x="5044441" y="1612394"/>
            <a:ext cx="1737360" cy="1658188"/>
            <a:chOff x="2904071" y="1103299"/>
            <a:chExt cx="1737360" cy="1658189"/>
          </a:xfrm>
        </p:grpSpPr>
        <p:sp>
          <p:nvSpPr>
            <p:cNvPr id="63" name="Oval 62"/>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Severity</a:t>
              </a:r>
            </a:p>
            <a:p>
              <a:pPr algn="ctr" defTabSz="914303">
                <a:defRPr/>
              </a:pPr>
              <a:r>
                <a:rPr lang="en-US" sz="1200" kern="0" dirty="0">
                  <a:solidFill>
                    <a:sysClr val="windowText" lastClr="000000"/>
                  </a:solidFill>
                  <a:latin typeface="Calibri" pitchFamily="34" charset="0"/>
                </a:rPr>
                <a:t>(% Mortality)</a:t>
              </a:r>
            </a:p>
          </p:txBody>
        </p:sp>
        <p:sp>
          <p:nvSpPr>
            <p:cNvPr id="64" name="Oval 63"/>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Return Interval</a:t>
              </a:r>
            </a:p>
          </p:txBody>
        </p:sp>
        <p:sp>
          <p:nvSpPr>
            <p:cNvPr id="65" name="Oval 64"/>
            <p:cNvSpPr/>
            <p:nvPr/>
          </p:nvSpPr>
          <p:spPr>
            <a:xfrm>
              <a:off x="2949712" y="2286000"/>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Fire Burnt Area</a:t>
              </a:r>
            </a:p>
          </p:txBody>
        </p:sp>
        <p:sp>
          <p:nvSpPr>
            <p:cNvPr id="66" name="Rectangle 65"/>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67" name="TextBox 66"/>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Fire</a:t>
              </a:r>
            </a:p>
          </p:txBody>
        </p:sp>
      </p:grpSp>
      <p:grpSp>
        <p:nvGrpSpPr>
          <p:cNvPr id="68" name="Group 67"/>
          <p:cNvGrpSpPr/>
          <p:nvPr/>
        </p:nvGrpSpPr>
        <p:grpSpPr>
          <a:xfrm>
            <a:off x="5041392" y="3368043"/>
            <a:ext cx="1737360" cy="1658188"/>
            <a:chOff x="2904071" y="1103299"/>
            <a:chExt cx="1737360" cy="1658189"/>
          </a:xfrm>
        </p:grpSpPr>
        <p:sp>
          <p:nvSpPr>
            <p:cNvPr id="69" name="Oval 68"/>
            <p:cNvSpPr/>
            <p:nvPr/>
          </p:nvSpPr>
          <p:spPr>
            <a:xfrm>
              <a:off x="2949711" y="1426464"/>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Standing Carbon Stocks</a:t>
              </a:r>
            </a:p>
          </p:txBody>
        </p:sp>
        <p:sp>
          <p:nvSpPr>
            <p:cNvPr id="70" name="Oval 69"/>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Rate of Carbon Seq.</a:t>
              </a:r>
            </a:p>
          </p:txBody>
        </p:sp>
        <p:sp>
          <p:nvSpPr>
            <p:cNvPr id="71" name="Oval 70"/>
            <p:cNvSpPr/>
            <p:nvPr/>
          </p:nvSpPr>
          <p:spPr>
            <a:xfrm>
              <a:off x="2949712" y="2286000"/>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Carbon Seq. in Forest Products</a:t>
              </a:r>
            </a:p>
          </p:txBody>
        </p:sp>
        <p:sp>
          <p:nvSpPr>
            <p:cNvPr id="72" name="Rectangle 71"/>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3" name="TextBox 7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Carbon</a:t>
              </a:r>
            </a:p>
          </p:txBody>
        </p:sp>
      </p:grpSp>
      <p:grpSp>
        <p:nvGrpSpPr>
          <p:cNvPr id="74" name="Group 73"/>
          <p:cNvGrpSpPr/>
          <p:nvPr/>
        </p:nvGrpSpPr>
        <p:grpSpPr>
          <a:xfrm>
            <a:off x="7242803" y="1612394"/>
            <a:ext cx="1737360" cy="1228422"/>
            <a:chOff x="2904071" y="1103299"/>
            <a:chExt cx="1737360" cy="1228421"/>
          </a:xfrm>
        </p:grpSpPr>
        <p:sp>
          <p:nvSpPr>
            <p:cNvPr id="75" name="Oval 74"/>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Particulates</a:t>
              </a:r>
            </a:p>
          </p:txBody>
        </p:sp>
        <p:sp>
          <p:nvSpPr>
            <p:cNvPr id="76" name="Oval 7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Visibility</a:t>
              </a:r>
            </a:p>
          </p:txBody>
        </p:sp>
        <p:sp>
          <p:nvSpPr>
            <p:cNvPr id="77" name="Rectangle 7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78" name="TextBox 7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Air Quality</a:t>
              </a:r>
            </a:p>
          </p:txBody>
        </p:sp>
      </p:grpSp>
      <p:grpSp>
        <p:nvGrpSpPr>
          <p:cNvPr id="79" name="Group 78"/>
          <p:cNvGrpSpPr/>
          <p:nvPr/>
        </p:nvGrpSpPr>
        <p:grpSpPr>
          <a:xfrm>
            <a:off x="5038200" y="7706797"/>
            <a:ext cx="1737360" cy="1228422"/>
            <a:chOff x="2904071" y="1103299"/>
            <a:chExt cx="1737360" cy="1228421"/>
          </a:xfrm>
        </p:grpSpPr>
        <p:sp>
          <p:nvSpPr>
            <p:cNvPr id="80" name="Oval 79"/>
            <p:cNvSpPr/>
            <p:nvPr/>
          </p:nvSpPr>
          <p:spPr>
            <a:xfrm>
              <a:off x="2949711" y="1426464"/>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Habitat Suitability</a:t>
              </a:r>
            </a:p>
          </p:txBody>
        </p:sp>
        <p:sp>
          <p:nvSpPr>
            <p:cNvPr id="81" name="Oval 80"/>
            <p:cNvSpPr/>
            <p:nvPr/>
          </p:nvSpPr>
          <p:spPr>
            <a:xfrm>
              <a:off x="2949712" y="1856232"/>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Contiguous Habitat Area</a:t>
              </a:r>
            </a:p>
          </p:txBody>
        </p:sp>
        <p:sp>
          <p:nvSpPr>
            <p:cNvPr id="82" name="Rectangle 81"/>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3" name="TextBox 8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Habitats</a:t>
              </a:r>
            </a:p>
          </p:txBody>
        </p:sp>
      </p:grpSp>
      <p:grpSp>
        <p:nvGrpSpPr>
          <p:cNvPr id="84" name="Group 83"/>
          <p:cNvGrpSpPr/>
          <p:nvPr/>
        </p:nvGrpSpPr>
        <p:grpSpPr>
          <a:xfrm>
            <a:off x="5041392" y="5716334"/>
            <a:ext cx="1737360" cy="1658188"/>
            <a:chOff x="2904071" y="1103299"/>
            <a:chExt cx="1737360" cy="1658189"/>
          </a:xfrm>
        </p:grpSpPr>
        <p:sp>
          <p:nvSpPr>
            <p:cNvPr id="85" name="Oval 84"/>
            <p:cNvSpPr/>
            <p:nvPr/>
          </p:nvSpPr>
          <p:spPr>
            <a:xfrm>
              <a:off x="2949711" y="1426464"/>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Outbreak Susceptibility</a:t>
              </a:r>
            </a:p>
          </p:txBody>
        </p:sp>
        <p:sp>
          <p:nvSpPr>
            <p:cNvPr id="86" name="Oval 85"/>
            <p:cNvSpPr/>
            <p:nvPr/>
          </p:nvSpPr>
          <p:spPr>
            <a:xfrm>
              <a:off x="2949712" y="1856232"/>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Outbreak Area</a:t>
              </a:r>
            </a:p>
          </p:txBody>
        </p:sp>
        <p:sp>
          <p:nvSpPr>
            <p:cNvPr id="87" name="Oval 86"/>
            <p:cNvSpPr/>
            <p:nvPr/>
          </p:nvSpPr>
          <p:spPr>
            <a:xfrm>
              <a:off x="2949712" y="2286000"/>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Outbreak Intensity</a:t>
              </a:r>
            </a:p>
          </p:txBody>
        </p:sp>
        <p:sp>
          <p:nvSpPr>
            <p:cNvPr id="88" name="Rectangle 87"/>
            <p:cNvSpPr/>
            <p:nvPr/>
          </p:nvSpPr>
          <p:spPr>
            <a:xfrm>
              <a:off x="2904071" y="1106424"/>
              <a:ext cx="1737360" cy="1655064"/>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89" name="TextBox 88"/>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Pests/Pathogens</a:t>
              </a:r>
            </a:p>
          </p:txBody>
        </p:sp>
      </p:grpSp>
      <p:grpSp>
        <p:nvGrpSpPr>
          <p:cNvPr id="90" name="Group 89"/>
          <p:cNvGrpSpPr/>
          <p:nvPr/>
        </p:nvGrpSpPr>
        <p:grpSpPr>
          <a:xfrm>
            <a:off x="7239002" y="7711442"/>
            <a:ext cx="1737360" cy="788897"/>
            <a:chOff x="2904071" y="1103299"/>
            <a:chExt cx="1737360" cy="788897"/>
          </a:xfrm>
        </p:grpSpPr>
        <p:sp>
          <p:nvSpPr>
            <p:cNvPr id="91" name="Oval 90"/>
            <p:cNvSpPr/>
            <p:nvPr/>
          </p:nvSpPr>
          <p:spPr>
            <a:xfrm>
              <a:off x="2949711" y="1426464"/>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92" name="Rectangle 91"/>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3" name="TextBox 92"/>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Terr. Sp. Pop.</a:t>
              </a:r>
            </a:p>
          </p:txBody>
        </p:sp>
      </p:grpSp>
      <p:grpSp>
        <p:nvGrpSpPr>
          <p:cNvPr id="94" name="Group 93"/>
          <p:cNvGrpSpPr/>
          <p:nvPr/>
        </p:nvGrpSpPr>
        <p:grpSpPr>
          <a:xfrm>
            <a:off x="5041392" y="9055611"/>
            <a:ext cx="1737360" cy="1228422"/>
            <a:chOff x="2904071" y="1103299"/>
            <a:chExt cx="1737360" cy="1228421"/>
          </a:xfrm>
        </p:grpSpPr>
        <p:sp>
          <p:nvSpPr>
            <p:cNvPr id="95" name="Oval 94"/>
            <p:cNvSpPr/>
            <p:nvPr/>
          </p:nvSpPr>
          <p:spPr>
            <a:xfrm>
              <a:off x="2949711" y="1426464"/>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Water Volume</a:t>
              </a:r>
            </a:p>
          </p:txBody>
        </p:sp>
        <p:sp>
          <p:nvSpPr>
            <p:cNvPr id="96" name="Oval 95"/>
            <p:cNvSpPr/>
            <p:nvPr/>
          </p:nvSpPr>
          <p:spPr>
            <a:xfrm>
              <a:off x="2949712" y="1856232"/>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Water Timing (Consistency)</a:t>
              </a:r>
            </a:p>
          </p:txBody>
        </p:sp>
        <p:sp>
          <p:nvSpPr>
            <p:cNvPr id="97" name="Rectangle 96"/>
            <p:cNvSpPr/>
            <p:nvPr/>
          </p:nvSpPr>
          <p:spPr>
            <a:xfrm>
              <a:off x="2904071" y="1106424"/>
              <a:ext cx="1737360" cy="1225296"/>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98" name="TextBox 9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Water Yield</a:t>
              </a:r>
            </a:p>
          </p:txBody>
        </p:sp>
      </p:grpSp>
      <p:grpSp>
        <p:nvGrpSpPr>
          <p:cNvPr id="99" name="Group 98"/>
          <p:cNvGrpSpPr/>
          <p:nvPr/>
        </p:nvGrpSpPr>
        <p:grpSpPr>
          <a:xfrm>
            <a:off x="7242803" y="10363202"/>
            <a:ext cx="1737360" cy="788897"/>
            <a:chOff x="2904071" y="1103299"/>
            <a:chExt cx="1737360" cy="788897"/>
          </a:xfrm>
        </p:grpSpPr>
        <p:sp>
          <p:nvSpPr>
            <p:cNvPr id="100" name="Oval 99"/>
            <p:cNvSpPr/>
            <p:nvPr/>
          </p:nvSpPr>
          <p:spPr>
            <a:xfrm>
              <a:off x="2949711" y="1426464"/>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Sediment Load</a:t>
              </a:r>
            </a:p>
          </p:txBody>
        </p:sp>
        <p:sp>
          <p:nvSpPr>
            <p:cNvPr id="101" name="Rectangle 100"/>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2" name="TextBox 101"/>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Water Quality</a:t>
              </a:r>
            </a:p>
          </p:txBody>
        </p:sp>
      </p:grpSp>
      <p:grpSp>
        <p:nvGrpSpPr>
          <p:cNvPr id="103" name="Group 102"/>
          <p:cNvGrpSpPr/>
          <p:nvPr/>
        </p:nvGrpSpPr>
        <p:grpSpPr>
          <a:xfrm>
            <a:off x="5041392" y="10363202"/>
            <a:ext cx="1737360" cy="788897"/>
            <a:chOff x="2904071" y="1103299"/>
            <a:chExt cx="1737360" cy="788897"/>
          </a:xfrm>
        </p:grpSpPr>
        <p:sp>
          <p:nvSpPr>
            <p:cNvPr id="104" name="Oval 103"/>
            <p:cNvSpPr/>
            <p:nvPr/>
          </p:nvSpPr>
          <p:spPr>
            <a:xfrm>
              <a:off x="2949711" y="1426464"/>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Runoff</a:t>
              </a:r>
            </a:p>
          </p:txBody>
        </p:sp>
        <p:sp>
          <p:nvSpPr>
            <p:cNvPr id="105" name="Rectangle 104"/>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06" name="TextBox 105"/>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Erosion Potential</a:t>
              </a:r>
            </a:p>
          </p:txBody>
        </p:sp>
      </p:grpSp>
      <p:sp>
        <p:nvSpPr>
          <p:cNvPr id="107" name="Rounded Rectangle 106"/>
          <p:cNvSpPr/>
          <p:nvPr/>
        </p:nvSpPr>
        <p:spPr>
          <a:xfrm>
            <a:off x="13789153" y="187238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Respiratory Health</a:t>
            </a:r>
          </a:p>
        </p:txBody>
      </p:sp>
      <p:sp>
        <p:nvSpPr>
          <p:cNvPr id="108" name="Rounded Rectangle 107"/>
          <p:cNvSpPr/>
          <p:nvPr/>
        </p:nvSpPr>
        <p:spPr>
          <a:xfrm>
            <a:off x="13789152" y="3184599"/>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Reduction of Fire Risk</a:t>
            </a:r>
          </a:p>
        </p:txBody>
      </p:sp>
      <p:sp>
        <p:nvSpPr>
          <p:cNvPr id="109" name="Rounded Rectangle 108"/>
          <p:cNvSpPr/>
          <p:nvPr/>
        </p:nvSpPr>
        <p:spPr>
          <a:xfrm>
            <a:off x="13789152" y="4058587"/>
            <a:ext cx="1719072" cy="549202"/>
          </a:xfrm>
          <a:prstGeom prst="roundRect">
            <a:avLst/>
          </a:prstGeom>
          <a:pattFill prst="wdDnDiag">
            <a:fgClr>
              <a:srgbClr val="84AA33">
                <a:lumMod val="60000"/>
                <a:lumOff val="40000"/>
              </a:srgbClr>
            </a:fgClr>
            <a:bgClr>
              <a:sysClr val="window" lastClr="FFFFFF"/>
            </a:bgClr>
          </a:pattFill>
          <a:ln w="25400" cap="flat" cmpd="sng" algn="ctr">
            <a:solidFill>
              <a:srgbClr val="84AA33"/>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Climate Stability</a:t>
            </a:r>
          </a:p>
        </p:txBody>
      </p:sp>
      <p:sp>
        <p:nvSpPr>
          <p:cNvPr id="110" name="Rounded Rectangle 109"/>
          <p:cNvSpPr/>
          <p:nvPr/>
        </p:nvSpPr>
        <p:spPr>
          <a:xfrm>
            <a:off x="13789152" y="6172202"/>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Camping</a:t>
            </a:r>
          </a:p>
        </p:txBody>
      </p:sp>
      <p:sp>
        <p:nvSpPr>
          <p:cNvPr id="111" name="Rounded Rectangle 110"/>
          <p:cNvSpPr/>
          <p:nvPr/>
        </p:nvSpPr>
        <p:spPr>
          <a:xfrm>
            <a:off x="13789152" y="5562602"/>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Hiking</a:t>
            </a:r>
          </a:p>
        </p:txBody>
      </p:sp>
      <p:sp>
        <p:nvSpPr>
          <p:cNvPr id="112" name="Rounded Rectangle 111"/>
          <p:cNvSpPr/>
          <p:nvPr/>
        </p:nvSpPr>
        <p:spPr>
          <a:xfrm>
            <a:off x="13789152" y="7354826"/>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Recreational Hunting</a:t>
            </a:r>
          </a:p>
        </p:txBody>
      </p:sp>
      <p:sp>
        <p:nvSpPr>
          <p:cNvPr id="113" name="Rounded Rectangle 112"/>
          <p:cNvSpPr/>
          <p:nvPr/>
        </p:nvSpPr>
        <p:spPr>
          <a:xfrm>
            <a:off x="13789152" y="7972221"/>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Wildlife Watching</a:t>
            </a:r>
          </a:p>
        </p:txBody>
      </p:sp>
      <p:sp>
        <p:nvSpPr>
          <p:cNvPr id="114" name="Rounded Rectangle 113"/>
          <p:cNvSpPr/>
          <p:nvPr/>
        </p:nvSpPr>
        <p:spPr>
          <a:xfrm>
            <a:off x="13789152" y="8570977"/>
            <a:ext cx="1719072" cy="549202"/>
          </a:xfrm>
          <a:prstGeom prst="roundRect">
            <a:avLst/>
          </a:prstGeom>
          <a:solidFill>
            <a:srgbClr val="475A8D">
              <a:lumMod val="60000"/>
              <a:lumOff val="40000"/>
            </a:srgbClr>
          </a:solidFill>
          <a:ln w="25400" cap="flat" cmpd="sng" algn="ctr">
            <a:solidFill>
              <a:srgbClr val="475A8D"/>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Biodiversity Existence</a:t>
            </a:r>
          </a:p>
        </p:txBody>
      </p:sp>
      <p:sp>
        <p:nvSpPr>
          <p:cNvPr id="115" name="Rounded Rectangle 114"/>
          <p:cNvSpPr/>
          <p:nvPr/>
        </p:nvSpPr>
        <p:spPr>
          <a:xfrm>
            <a:off x="13789152" y="9509201"/>
            <a:ext cx="1719072" cy="549202"/>
          </a:xfrm>
          <a:prstGeom prst="roundRect">
            <a:avLst/>
          </a:prstGeom>
          <a:pattFill prst="wdDnDiag">
            <a:fgClr>
              <a:srgbClr val="84AA33">
                <a:lumMod val="60000"/>
                <a:lumOff val="40000"/>
              </a:srgbClr>
            </a:fgClr>
            <a:bgClr>
              <a:sysClr val="window" lastClr="FFFFFF"/>
            </a:bgClr>
          </a:pattFill>
          <a:ln w="25400" cap="flat" cmpd="sng" algn="ctr">
            <a:solidFill>
              <a:srgbClr val="84AA33"/>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Boating</a:t>
            </a:r>
          </a:p>
        </p:txBody>
      </p:sp>
      <p:sp>
        <p:nvSpPr>
          <p:cNvPr id="116" name="Rounded Rectangle 115"/>
          <p:cNvSpPr/>
          <p:nvPr/>
        </p:nvSpPr>
        <p:spPr>
          <a:xfrm>
            <a:off x="13789152" y="10623981"/>
            <a:ext cx="1719072" cy="549202"/>
          </a:xfrm>
          <a:prstGeom prst="roundRect">
            <a:avLst/>
          </a:prstGeom>
          <a:pattFill prst="wdDnDiag">
            <a:fgClr>
              <a:srgbClr val="FEB80A">
                <a:lumMod val="60000"/>
                <a:lumOff val="40000"/>
              </a:srgbClr>
            </a:fgClr>
            <a:bgClr>
              <a:sysClr val="window" lastClr="FFFFFF"/>
            </a:bgClr>
          </a:pattFill>
          <a:ln w="25400" cap="flat" cmpd="sng" algn="ctr">
            <a:solidFill>
              <a:srgbClr val="FEB80A"/>
            </a:solidFill>
            <a:prstDash val="dash"/>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Fishing</a:t>
            </a:r>
          </a:p>
        </p:txBody>
      </p:sp>
      <p:cxnSp>
        <p:nvCxnSpPr>
          <p:cNvPr id="117" name="Straight Arrow Connector 116"/>
          <p:cNvCxnSpPr>
            <a:stCxn id="56" idx="3"/>
            <a:endCxn id="67" idx="1"/>
          </p:cNvCxnSpPr>
          <p:nvPr/>
        </p:nvCxnSpPr>
        <p:spPr>
          <a:xfrm>
            <a:off x="4137661" y="1773977"/>
            <a:ext cx="906780" cy="0"/>
          </a:xfrm>
          <a:prstGeom prst="straightConnector1">
            <a:avLst/>
          </a:prstGeom>
          <a:noFill/>
          <a:ln w="9525" cap="flat" cmpd="sng" algn="ctr">
            <a:solidFill>
              <a:sysClr val="windowText" lastClr="000000"/>
            </a:solidFill>
            <a:prstDash val="solid"/>
            <a:tailEnd type="arrow"/>
          </a:ln>
          <a:effectLst/>
        </p:spPr>
      </p:cxnSp>
      <p:cxnSp>
        <p:nvCxnSpPr>
          <p:cNvPr id="118" name="Straight Arrow Connector 117"/>
          <p:cNvCxnSpPr>
            <a:endCxn id="56" idx="1"/>
          </p:cNvCxnSpPr>
          <p:nvPr/>
        </p:nvCxnSpPr>
        <p:spPr>
          <a:xfrm>
            <a:off x="2019300" y="1773976"/>
            <a:ext cx="381001" cy="1"/>
          </a:xfrm>
          <a:prstGeom prst="straightConnector1">
            <a:avLst/>
          </a:prstGeom>
          <a:noFill/>
          <a:ln w="9525" cap="flat" cmpd="sng" algn="ctr">
            <a:solidFill>
              <a:sysClr val="windowText" lastClr="000000"/>
            </a:solidFill>
            <a:prstDash val="solid"/>
            <a:tailEnd type="arrow"/>
          </a:ln>
          <a:effectLst/>
        </p:spPr>
      </p:cxnSp>
      <p:cxnSp>
        <p:nvCxnSpPr>
          <p:cNvPr id="119" name="Straight Arrow Connector 118"/>
          <p:cNvCxnSpPr>
            <a:stCxn id="67" idx="3"/>
            <a:endCxn id="78" idx="1"/>
          </p:cNvCxnSpPr>
          <p:nvPr/>
        </p:nvCxnSpPr>
        <p:spPr>
          <a:xfrm>
            <a:off x="6781801" y="1773977"/>
            <a:ext cx="461002" cy="0"/>
          </a:xfrm>
          <a:prstGeom prst="straightConnector1">
            <a:avLst/>
          </a:prstGeom>
          <a:noFill/>
          <a:ln w="9525" cap="flat" cmpd="sng" algn="ctr">
            <a:solidFill>
              <a:sysClr val="windowText" lastClr="000000"/>
            </a:solidFill>
            <a:prstDash val="solid"/>
            <a:tailEnd type="arrow"/>
          </a:ln>
          <a:effectLst/>
        </p:spPr>
      </p:cxnSp>
      <p:cxnSp>
        <p:nvCxnSpPr>
          <p:cNvPr id="120" name="Straight Arrow Connector 119"/>
          <p:cNvCxnSpPr>
            <a:endCxn id="61" idx="1"/>
          </p:cNvCxnSpPr>
          <p:nvPr/>
        </p:nvCxnSpPr>
        <p:spPr>
          <a:xfrm>
            <a:off x="2019299" y="1773975"/>
            <a:ext cx="384049" cy="6214466"/>
          </a:xfrm>
          <a:prstGeom prst="straightConnector1">
            <a:avLst/>
          </a:prstGeom>
          <a:noFill/>
          <a:ln w="9525" cap="flat" cmpd="sng" algn="ctr">
            <a:solidFill>
              <a:sysClr val="windowText" lastClr="000000"/>
            </a:solidFill>
            <a:prstDash val="solid"/>
            <a:tailEnd type="arrow"/>
          </a:ln>
          <a:effectLst/>
        </p:spPr>
      </p:cxnSp>
      <p:cxnSp>
        <p:nvCxnSpPr>
          <p:cNvPr id="121" name="Straight Arrow Connector 120"/>
          <p:cNvCxnSpPr>
            <a:stCxn id="56" idx="3"/>
            <a:endCxn id="73" idx="1"/>
          </p:cNvCxnSpPr>
          <p:nvPr/>
        </p:nvCxnSpPr>
        <p:spPr>
          <a:xfrm>
            <a:off x="4137661" y="1773977"/>
            <a:ext cx="903731" cy="1755649"/>
          </a:xfrm>
          <a:prstGeom prst="straightConnector1">
            <a:avLst/>
          </a:prstGeom>
          <a:noFill/>
          <a:ln w="9525" cap="flat" cmpd="sng" algn="ctr">
            <a:solidFill>
              <a:sysClr val="windowText" lastClr="000000"/>
            </a:solidFill>
            <a:prstDash val="solid"/>
            <a:tailEnd type="arrow"/>
          </a:ln>
          <a:effectLst/>
        </p:spPr>
      </p:cxnSp>
      <p:cxnSp>
        <p:nvCxnSpPr>
          <p:cNvPr id="122" name="Straight Arrow Connector 121"/>
          <p:cNvCxnSpPr>
            <a:stCxn id="56" idx="3"/>
            <a:endCxn id="89" idx="1"/>
          </p:cNvCxnSpPr>
          <p:nvPr/>
        </p:nvCxnSpPr>
        <p:spPr>
          <a:xfrm>
            <a:off x="4137661" y="1773977"/>
            <a:ext cx="903731" cy="4103940"/>
          </a:xfrm>
          <a:prstGeom prst="straightConnector1">
            <a:avLst/>
          </a:prstGeom>
          <a:noFill/>
          <a:ln w="9525" cap="flat" cmpd="sng" algn="ctr">
            <a:solidFill>
              <a:sysClr val="windowText" lastClr="000000"/>
            </a:solidFill>
            <a:prstDash val="solid"/>
            <a:headEnd type="arrow"/>
            <a:tailEnd type="arrow"/>
          </a:ln>
          <a:effectLst/>
        </p:spPr>
      </p:cxnSp>
      <p:cxnSp>
        <p:nvCxnSpPr>
          <p:cNvPr id="123" name="Straight Arrow Connector 122"/>
          <p:cNvCxnSpPr>
            <a:stCxn id="56" idx="3"/>
            <a:endCxn id="83" idx="1"/>
          </p:cNvCxnSpPr>
          <p:nvPr/>
        </p:nvCxnSpPr>
        <p:spPr>
          <a:xfrm>
            <a:off x="4137661" y="1773977"/>
            <a:ext cx="900539" cy="6094403"/>
          </a:xfrm>
          <a:prstGeom prst="straightConnector1">
            <a:avLst/>
          </a:prstGeom>
          <a:noFill/>
          <a:ln w="9525" cap="flat" cmpd="sng" algn="ctr">
            <a:solidFill>
              <a:sysClr val="windowText" lastClr="000000"/>
            </a:solidFill>
            <a:prstDash val="solid"/>
            <a:tailEnd type="arrow"/>
          </a:ln>
          <a:effectLst/>
        </p:spPr>
      </p:cxnSp>
      <p:cxnSp>
        <p:nvCxnSpPr>
          <p:cNvPr id="124" name="Straight Arrow Connector 123"/>
          <p:cNvCxnSpPr>
            <a:stCxn id="56" idx="3"/>
            <a:endCxn id="98" idx="1"/>
          </p:cNvCxnSpPr>
          <p:nvPr/>
        </p:nvCxnSpPr>
        <p:spPr>
          <a:xfrm>
            <a:off x="4137661" y="1773977"/>
            <a:ext cx="903731" cy="7443217"/>
          </a:xfrm>
          <a:prstGeom prst="straightConnector1">
            <a:avLst/>
          </a:prstGeom>
          <a:noFill/>
          <a:ln w="9525" cap="flat" cmpd="sng" algn="ctr">
            <a:solidFill>
              <a:sysClr val="windowText" lastClr="000000"/>
            </a:solidFill>
            <a:prstDash val="solid"/>
            <a:tailEnd type="arrow"/>
          </a:ln>
          <a:effectLst/>
        </p:spPr>
      </p:cxnSp>
      <p:cxnSp>
        <p:nvCxnSpPr>
          <p:cNvPr id="125" name="Straight Arrow Connector 124"/>
          <p:cNvCxnSpPr>
            <a:endCxn id="83" idx="1"/>
          </p:cNvCxnSpPr>
          <p:nvPr/>
        </p:nvCxnSpPr>
        <p:spPr>
          <a:xfrm>
            <a:off x="4140707" y="7868379"/>
            <a:ext cx="897493" cy="1"/>
          </a:xfrm>
          <a:prstGeom prst="straightConnector1">
            <a:avLst/>
          </a:prstGeom>
          <a:noFill/>
          <a:ln w="9525" cap="flat" cmpd="sng" algn="ctr">
            <a:solidFill>
              <a:sysClr val="windowText" lastClr="000000"/>
            </a:solidFill>
            <a:prstDash val="solid"/>
            <a:tailEnd type="arrow"/>
          </a:ln>
          <a:effectLst/>
        </p:spPr>
      </p:cxnSp>
      <p:cxnSp>
        <p:nvCxnSpPr>
          <p:cNvPr id="126" name="Straight Arrow Connector 125"/>
          <p:cNvCxnSpPr>
            <a:endCxn id="106" idx="1"/>
          </p:cNvCxnSpPr>
          <p:nvPr/>
        </p:nvCxnSpPr>
        <p:spPr>
          <a:xfrm>
            <a:off x="4140707" y="7868378"/>
            <a:ext cx="900685" cy="2656407"/>
          </a:xfrm>
          <a:prstGeom prst="straightConnector1">
            <a:avLst/>
          </a:prstGeom>
          <a:noFill/>
          <a:ln w="9525" cap="flat" cmpd="sng" algn="ctr">
            <a:solidFill>
              <a:sysClr val="windowText" lastClr="000000"/>
            </a:solidFill>
            <a:prstDash val="solid"/>
            <a:tailEnd type="arrow"/>
          </a:ln>
          <a:effectLst/>
        </p:spPr>
      </p:cxnSp>
      <p:cxnSp>
        <p:nvCxnSpPr>
          <p:cNvPr id="127" name="Straight Arrow Connector 126"/>
          <p:cNvCxnSpPr>
            <a:stCxn id="83" idx="3"/>
            <a:endCxn id="93" idx="1"/>
          </p:cNvCxnSpPr>
          <p:nvPr/>
        </p:nvCxnSpPr>
        <p:spPr>
          <a:xfrm>
            <a:off x="6775560" y="7868380"/>
            <a:ext cx="463442" cy="4645"/>
          </a:xfrm>
          <a:prstGeom prst="straightConnector1">
            <a:avLst/>
          </a:prstGeom>
          <a:noFill/>
          <a:ln w="9525" cap="flat" cmpd="sng" algn="ctr">
            <a:solidFill>
              <a:sysClr val="windowText" lastClr="000000"/>
            </a:solidFill>
            <a:prstDash val="solid"/>
            <a:tailEnd type="arrow"/>
          </a:ln>
          <a:effectLst/>
        </p:spPr>
      </p:cxnSp>
      <p:cxnSp>
        <p:nvCxnSpPr>
          <p:cNvPr id="128" name="Straight Arrow Connector 127"/>
          <p:cNvCxnSpPr>
            <a:stCxn id="106" idx="3"/>
            <a:endCxn id="102" idx="1"/>
          </p:cNvCxnSpPr>
          <p:nvPr/>
        </p:nvCxnSpPr>
        <p:spPr>
          <a:xfrm>
            <a:off x="6778752" y="10524785"/>
            <a:ext cx="464051" cy="0"/>
          </a:xfrm>
          <a:prstGeom prst="straightConnector1">
            <a:avLst/>
          </a:prstGeom>
          <a:noFill/>
          <a:ln w="9525" cap="flat" cmpd="sng" algn="ctr">
            <a:solidFill>
              <a:sysClr val="windowText" lastClr="000000"/>
            </a:solidFill>
            <a:prstDash val="solid"/>
            <a:tailEnd type="arrow"/>
          </a:ln>
          <a:effectLst/>
        </p:spPr>
      </p:cxnSp>
      <p:cxnSp>
        <p:nvCxnSpPr>
          <p:cNvPr id="129" name="Straight Arrow Connector 128"/>
          <p:cNvCxnSpPr>
            <a:stCxn id="75" idx="6"/>
            <a:endCxn id="107" idx="1"/>
          </p:cNvCxnSpPr>
          <p:nvPr/>
        </p:nvCxnSpPr>
        <p:spPr>
          <a:xfrm flipV="1">
            <a:off x="8926920" y="2146981"/>
            <a:ext cx="4862232" cy="792"/>
          </a:xfrm>
          <a:prstGeom prst="straightConnector1">
            <a:avLst/>
          </a:prstGeom>
          <a:noFill/>
          <a:ln w="9525" cap="flat" cmpd="sng" algn="ctr">
            <a:solidFill>
              <a:sysClr val="windowText" lastClr="000000"/>
            </a:solidFill>
            <a:prstDash val="solid"/>
            <a:tailEnd type="arrow"/>
          </a:ln>
          <a:effectLst/>
        </p:spPr>
      </p:cxnSp>
      <p:cxnSp>
        <p:nvCxnSpPr>
          <p:cNvPr id="130" name="Straight Arrow Connector 129"/>
          <p:cNvCxnSpPr>
            <a:endCxn id="157" idx="1"/>
          </p:cNvCxnSpPr>
          <p:nvPr/>
        </p:nvCxnSpPr>
        <p:spPr>
          <a:xfrm>
            <a:off x="13789152" y="2577540"/>
            <a:ext cx="249016" cy="195860"/>
          </a:xfrm>
          <a:prstGeom prst="straightConnector1">
            <a:avLst/>
          </a:prstGeom>
          <a:noFill/>
          <a:ln w="9525" cap="flat" cmpd="sng" algn="ctr">
            <a:solidFill>
              <a:sysClr val="windowText" lastClr="000000"/>
            </a:solidFill>
            <a:prstDash val="solid"/>
            <a:tailEnd type="arrow"/>
          </a:ln>
          <a:effectLst/>
        </p:spPr>
      </p:cxnSp>
      <p:grpSp>
        <p:nvGrpSpPr>
          <p:cNvPr id="131" name="Group 130"/>
          <p:cNvGrpSpPr/>
          <p:nvPr/>
        </p:nvGrpSpPr>
        <p:grpSpPr>
          <a:xfrm>
            <a:off x="6728558" y="2133601"/>
            <a:ext cx="7060594" cy="1311428"/>
            <a:chOff x="7523667" y="1369356"/>
            <a:chExt cx="7060594" cy="1311428"/>
          </a:xfrm>
        </p:grpSpPr>
        <p:cxnSp>
          <p:nvCxnSpPr>
            <p:cNvPr id="132" name="Straight Arrow Connector 131"/>
            <p:cNvCxnSpPr>
              <a:endCxn id="108" idx="1"/>
            </p:cNvCxnSpPr>
            <p:nvPr/>
          </p:nvCxnSpPr>
          <p:spPr>
            <a:xfrm>
              <a:off x="8227206" y="2680784"/>
              <a:ext cx="6357055" cy="0"/>
            </a:xfrm>
            <a:prstGeom prst="straightConnector1">
              <a:avLst/>
            </a:prstGeom>
            <a:noFill/>
            <a:ln w="9525" cap="flat" cmpd="sng" algn="ctr">
              <a:solidFill>
                <a:sysClr val="windowText" lastClr="000000"/>
              </a:solidFill>
              <a:prstDash val="solid"/>
              <a:headEnd type="none" w="med" len="med"/>
              <a:tailEnd type="arrow" w="med" len="med"/>
            </a:ln>
            <a:effectLst/>
          </p:spPr>
        </p:cxnSp>
        <p:cxnSp>
          <p:nvCxnSpPr>
            <p:cNvPr id="133" name="Straight Arrow Connector 132"/>
            <p:cNvCxnSpPr>
              <a:stCxn id="63" idx="6"/>
            </p:cNvCxnSpPr>
            <p:nvPr/>
          </p:nvCxnSpPr>
          <p:spPr>
            <a:xfrm>
              <a:off x="7523667" y="1369356"/>
              <a:ext cx="728757" cy="1311428"/>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4" name="Straight Arrow Connector 133"/>
            <p:cNvCxnSpPr>
              <a:stCxn id="64" idx="6"/>
            </p:cNvCxnSpPr>
            <p:nvPr/>
          </p:nvCxnSpPr>
          <p:spPr>
            <a:xfrm>
              <a:off x="7523668" y="1799124"/>
              <a:ext cx="728756" cy="881660"/>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35" name="Straight Arrow Connector 134"/>
            <p:cNvCxnSpPr>
              <a:stCxn id="65" idx="6"/>
            </p:cNvCxnSpPr>
            <p:nvPr/>
          </p:nvCxnSpPr>
          <p:spPr>
            <a:xfrm>
              <a:off x="7523668" y="2228892"/>
              <a:ext cx="703538" cy="451892"/>
            </a:xfrm>
            <a:prstGeom prst="straightConnector1">
              <a:avLst/>
            </a:prstGeom>
            <a:noFill/>
            <a:ln w="9525" cap="flat" cmpd="sng" algn="ctr">
              <a:solidFill>
                <a:sysClr val="windowText" lastClr="000000"/>
              </a:solidFill>
              <a:prstDash val="solid"/>
              <a:headEnd type="none" w="med" len="med"/>
              <a:tailEnd type="none" w="med" len="med"/>
            </a:ln>
            <a:effectLst/>
          </p:spPr>
        </p:cxnSp>
      </p:grpSp>
      <p:cxnSp>
        <p:nvCxnSpPr>
          <p:cNvPr id="136" name="Straight Arrow Connector 135"/>
          <p:cNvCxnSpPr>
            <a:stCxn id="70" idx="6"/>
            <a:endCxn id="109" idx="1"/>
          </p:cNvCxnSpPr>
          <p:nvPr/>
        </p:nvCxnSpPr>
        <p:spPr>
          <a:xfrm flipV="1">
            <a:off x="6725512" y="4333187"/>
            <a:ext cx="7063641" cy="2"/>
          </a:xfrm>
          <a:prstGeom prst="straightConnector1">
            <a:avLst/>
          </a:prstGeom>
          <a:noFill/>
          <a:ln w="9525" cap="flat" cmpd="sng" algn="ctr">
            <a:solidFill>
              <a:sysClr val="windowText" lastClr="000000"/>
            </a:solidFill>
            <a:prstDash val="solid"/>
            <a:tailEnd type="arrow"/>
          </a:ln>
          <a:effectLst/>
        </p:spPr>
      </p:cxnSp>
      <p:sp>
        <p:nvSpPr>
          <p:cNvPr id="137" name="Rounded Rectangle 136"/>
          <p:cNvSpPr/>
          <p:nvPr/>
        </p:nvSpPr>
        <p:spPr>
          <a:xfrm>
            <a:off x="13789152" y="4881207"/>
            <a:ext cx="1719072"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Timber</a:t>
            </a:r>
          </a:p>
        </p:txBody>
      </p:sp>
      <p:cxnSp>
        <p:nvCxnSpPr>
          <p:cNvPr id="138" name="Straight Arrow Connector 137"/>
          <p:cNvCxnSpPr>
            <a:endCxn id="137" idx="1"/>
          </p:cNvCxnSpPr>
          <p:nvPr/>
        </p:nvCxnSpPr>
        <p:spPr>
          <a:xfrm>
            <a:off x="5044441" y="5155808"/>
            <a:ext cx="8744713" cy="0"/>
          </a:xfrm>
          <a:prstGeom prst="straightConnector1">
            <a:avLst/>
          </a:prstGeom>
          <a:noFill/>
          <a:ln w="9525" cap="flat" cmpd="sng" algn="ctr">
            <a:solidFill>
              <a:sysClr val="windowText" lastClr="000000"/>
            </a:solidFill>
            <a:prstDash val="solid"/>
            <a:tailEnd type="arrow"/>
          </a:ln>
          <a:effectLst/>
        </p:spPr>
      </p:cxnSp>
      <p:cxnSp>
        <p:nvCxnSpPr>
          <p:cNvPr id="139" name="Straight Arrow Connector 138"/>
          <p:cNvCxnSpPr>
            <a:stCxn id="52" idx="6"/>
          </p:cNvCxnSpPr>
          <p:nvPr/>
        </p:nvCxnSpPr>
        <p:spPr>
          <a:xfrm>
            <a:off x="4084421" y="2147772"/>
            <a:ext cx="960020" cy="3008037"/>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40" name="Straight Arrow Connector 139"/>
          <p:cNvCxnSpPr/>
          <p:nvPr/>
        </p:nvCxnSpPr>
        <p:spPr>
          <a:xfrm>
            <a:off x="2019300" y="1773977"/>
            <a:ext cx="429690" cy="2988980"/>
          </a:xfrm>
          <a:prstGeom prst="straightConnector1">
            <a:avLst/>
          </a:prstGeom>
          <a:noFill/>
          <a:ln w="9525" cap="flat" cmpd="sng" algn="ctr">
            <a:solidFill>
              <a:sysClr val="windowText" lastClr="000000"/>
            </a:solidFill>
            <a:prstDash val="solid"/>
            <a:tailEnd type="none"/>
          </a:ln>
          <a:effectLst/>
        </p:spPr>
      </p:cxnSp>
      <p:cxnSp>
        <p:nvCxnSpPr>
          <p:cNvPr id="141" name="Straight Arrow Connector 140"/>
          <p:cNvCxnSpPr>
            <a:endCxn id="71" idx="2"/>
          </p:cNvCxnSpPr>
          <p:nvPr/>
        </p:nvCxnSpPr>
        <p:spPr>
          <a:xfrm>
            <a:off x="2449739" y="4762956"/>
            <a:ext cx="2637292" cy="2"/>
          </a:xfrm>
          <a:prstGeom prst="straightConnector1">
            <a:avLst/>
          </a:prstGeom>
          <a:noFill/>
          <a:ln w="9525" cap="flat" cmpd="sng" algn="ctr">
            <a:solidFill>
              <a:sysClr val="windowText" lastClr="000000"/>
            </a:solidFill>
            <a:prstDash val="solid"/>
            <a:tailEnd type="arrow"/>
          </a:ln>
          <a:effectLst/>
        </p:spPr>
      </p:cxnSp>
      <p:cxnSp>
        <p:nvCxnSpPr>
          <p:cNvPr id="142" name="Straight Arrow Connector 141"/>
          <p:cNvCxnSpPr>
            <a:stCxn id="54" idx="6"/>
          </p:cNvCxnSpPr>
          <p:nvPr/>
        </p:nvCxnSpPr>
        <p:spPr>
          <a:xfrm>
            <a:off x="4084420" y="3007309"/>
            <a:ext cx="999420" cy="2402893"/>
          </a:xfrm>
          <a:prstGeom prst="straightConnector1">
            <a:avLst/>
          </a:prstGeom>
          <a:noFill/>
          <a:ln w="9525" cap="flat" cmpd="sng" algn="ctr">
            <a:solidFill>
              <a:sysClr val="windowText" lastClr="000000"/>
            </a:solidFill>
            <a:prstDash val="solid"/>
            <a:headEnd type="none" w="med" len="med"/>
            <a:tailEnd type="none" w="med" len="med"/>
          </a:ln>
          <a:effectLst/>
        </p:spPr>
      </p:cxnSp>
      <p:cxnSp>
        <p:nvCxnSpPr>
          <p:cNvPr id="143" name="Straight Arrow Connector 142"/>
          <p:cNvCxnSpPr/>
          <p:nvPr/>
        </p:nvCxnSpPr>
        <p:spPr>
          <a:xfrm flipV="1">
            <a:off x="5083839" y="5410202"/>
            <a:ext cx="7108161" cy="2"/>
          </a:xfrm>
          <a:prstGeom prst="straightConnector1">
            <a:avLst/>
          </a:prstGeom>
          <a:noFill/>
          <a:ln w="9525" cap="flat" cmpd="sng" algn="ctr">
            <a:solidFill>
              <a:sysClr val="windowText" lastClr="000000"/>
            </a:solidFill>
            <a:prstDash val="solid"/>
            <a:tailEnd type="none"/>
          </a:ln>
          <a:effectLst/>
        </p:spPr>
      </p:cxnSp>
      <p:cxnSp>
        <p:nvCxnSpPr>
          <p:cNvPr id="144" name="Straight Arrow Connector 143"/>
          <p:cNvCxnSpPr>
            <a:endCxn id="111" idx="1"/>
          </p:cNvCxnSpPr>
          <p:nvPr/>
        </p:nvCxnSpPr>
        <p:spPr>
          <a:xfrm>
            <a:off x="12192000" y="5410202"/>
            <a:ext cx="1597152" cy="427002"/>
          </a:xfrm>
          <a:prstGeom prst="straightConnector1">
            <a:avLst/>
          </a:prstGeom>
          <a:noFill/>
          <a:ln w="9525" cap="flat" cmpd="sng" algn="ctr">
            <a:solidFill>
              <a:sysClr val="windowText" lastClr="000000"/>
            </a:solidFill>
            <a:prstDash val="solid"/>
            <a:tailEnd type="arrow"/>
          </a:ln>
          <a:effectLst/>
        </p:spPr>
      </p:cxnSp>
      <p:cxnSp>
        <p:nvCxnSpPr>
          <p:cNvPr id="145" name="Straight Arrow Connector 144"/>
          <p:cNvCxnSpPr>
            <a:endCxn id="110" idx="1"/>
          </p:cNvCxnSpPr>
          <p:nvPr/>
        </p:nvCxnSpPr>
        <p:spPr>
          <a:xfrm>
            <a:off x="12192000" y="5410202"/>
            <a:ext cx="1597152" cy="1036602"/>
          </a:xfrm>
          <a:prstGeom prst="straightConnector1">
            <a:avLst/>
          </a:prstGeom>
          <a:noFill/>
          <a:ln w="9525" cap="flat" cmpd="sng" algn="ctr">
            <a:solidFill>
              <a:sysClr val="windowText" lastClr="000000"/>
            </a:solidFill>
            <a:prstDash val="solid"/>
            <a:tailEnd type="arrow"/>
          </a:ln>
          <a:effectLst/>
        </p:spPr>
      </p:cxnSp>
      <p:cxnSp>
        <p:nvCxnSpPr>
          <p:cNvPr id="146" name="Straight Arrow Connector 145"/>
          <p:cNvCxnSpPr>
            <a:stCxn id="91" idx="6"/>
            <a:endCxn id="113" idx="1"/>
          </p:cNvCxnSpPr>
          <p:nvPr/>
        </p:nvCxnSpPr>
        <p:spPr>
          <a:xfrm>
            <a:off x="8923120" y="8246820"/>
            <a:ext cx="4866033" cy="0"/>
          </a:xfrm>
          <a:prstGeom prst="straightConnector1">
            <a:avLst/>
          </a:prstGeom>
          <a:noFill/>
          <a:ln w="9525" cap="flat" cmpd="sng" algn="ctr">
            <a:solidFill>
              <a:sysClr val="windowText" lastClr="000000"/>
            </a:solidFill>
            <a:prstDash val="solid"/>
            <a:tailEnd type="arrow"/>
          </a:ln>
          <a:effectLst/>
        </p:spPr>
      </p:cxnSp>
      <p:cxnSp>
        <p:nvCxnSpPr>
          <p:cNvPr id="147" name="Straight Arrow Connector 146"/>
          <p:cNvCxnSpPr>
            <a:stCxn id="95" idx="6"/>
            <a:endCxn id="115" idx="1"/>
          </p:cNvCxnSpPr>
          <p:nvPr/>
        </p:nvCxnSpPr>
        <p:spPr>
          <a:xfrm>
            <a:off x="6725512" y="9590989"/>
            <a:ext cx="7063642" cy="192812"/>
          </a:xfrm>
          <a:prstGeom prst="straightConnector1">
            <a:avLst/>
          </a:prstGeom>
          <a:noFill/>
          <a:ln w="9525" cap="flat" cmpd="sng" algn="ctr">
            <a:solidFill>
              <a:sysClr val="windowText" lastClr="000000"/>
            </a:solidFill>
            <a:prstDash val="solid"/>
            <a:tailEnd type="arrow"/>
          </a:ln>
          <a:effectLst/>
        </p:spPr>
      </p:cxnSp>
      <p:cxnSp>
        <p:nvCxnSpPr>
          <p:cNvPr id="148" name="Straight Arrow Connector 147"/>
          <p:cNvCxnSpPr>
            <a:stCxn id="96" idx="6"/>
            <a:endCxn id="115" idx="1"/>
          </p:cNvCxnSpPr>
          <p:nvPr/>
        </p:nvCxnSpPr>
        <p:spPr>
          <a:xfrm flipV="1">
            <a:off x="6725512" y="9783800"/>
            <a:ext cx="7063641" cy="236957"/>
          </a:xfrm>
          <a:prstGeom prst="straightConnector1">
            <a:avLst/>
          </a:prstGeom>
          <a:noFill/>
          <a:ln w="9525" cap="flat" cmpd="sng" algn="ctr">
            <a:solidFill>
              <a:sysClr val="windowText" lastClr="000000"/>
            </a:solidFill>
            <a:prstDash val="solid"/>
            <a:tailEnd type="arrow"/>
          </a:ln>
          <a:effectLst/>
        </p:spPr>
      </p:cxnSp>
      <p:cxnSp>
        <p:nvCxnSpPr>
          <p:cNvPr id="149" name="Straight Arrow Connector 148"/>
          <p:cNvCxnSpPr>
            <a:stCxn id="102" idx="3"/>
            <a:endCxn id="164" idx="1"/>
          </p:cNvCxnSpPr>
          <p:nvPr/>
        </p:nvCxnSpPr>
        <p:spPr>
          <a:xfrm>
            <a:off x="8980163" y="10524785"/>
            <a:ext cx="465591" cy="7616"/>
          </a:xfrm>
          <a:prstGeom prst="straightConnector1">
            <a:avLst/>
          </a:prstGeom>
          <a:noFill/>
          <a:ln w="9525" cap="flat" cmpd="sng" algn="ctr">
            <a:solidFill>
              <a:sysClr val="windowText" lastClr="000000"/>
            </a:solidFill>
            <a:prstDash val="solid"/>
            <a:tailEnd type="arrow"/>
          </a:ln>
          <a:effectLst/>
        </p:spPr>
      </p:cxnSp>
      <p:cxnSp>
        <p:nvCxnSpPr>
          <p:cNvPr id="155" name="Straight Arrow Connector 154"/>
          <p:cNvCxnSpPr>
            <a:stCxn id="88" idx="2"/>
            <a:endCxn id="83" idx="0"/>
          </p:cNvCxnSpPr>
          <p:nvPr/>
        </p:nvCxnSpPr>
        <p:spPr>
          <a:xfrm flipH="1">
            <a:off x="5906880" y="7374522"/>
            <a:ext cx="3192" cy="332275"/>
          </a:xfrm>
          <a:prstGeom prst="straightConnector1">
            <a:avLst/>
          </a:prstGeom>
          <a:noFill/>
          <a:ln w="9525" cap="flat" cmpd="sng" algn="ctr">
            <a:solidFill>
              <a:sysClr val="windowText" lastClr="000000"/>
            </a:solidFill>
            <a:prstDash val="solid"/>
            <a:tailEnd type="arrow"/>
          </a:ln>
          <a:effectLst/>
        </p:spPr>
      </p:cxnSp>
      <p:sp>
        <p:nvSpPr>
          <p:cNvPr id="157" name="Rounded Rectangle 156"/>
          <p:cNvSpPr/>
          <p:nvPr/>
        </p:nvSpPr>
        <p:spPr>
          <a:xfrm>
            <a:off x="13789153" y="2498801"/>
            <a:ext cx="1714500" cy="549202"/>
          </a:xfrm>
          <a:prstGeom prst="roundRect">
            <a:avLst/>
          </a:prstGeom>
          <a:solidFill>
            <a:srgbClr val="84AA33">
              <a:lumMod val="60000"/>
              <a:lumOff val="40000"/>
            </a:srgbClr>
          </a:solidFill>
          <a:ln w="25400" cap="flat" cmpd="sng" algn="ctr">
            <a:solidFill>
              <a:srgbClr val="84AA33"/>
            </a:solidFill>
            <a:prstDash val="solid"/>
          </a:ln>
          <a:effectLst/>
        </p:spPr>
        <p:txBody>
          <a:bodyPr lIns="91430" tIns="45714" rIns="91430" bIns="45714" rtlCol="0" anchor="ctr"/>
          <a:lstStyle/>
          <a:p>
            <a:pPr algn="ctr" defTabSz="914303">
              <a:defRPr/>
            </a:pPr>
            <a:r>
              <a:rPr lang="en-US" sz="1500" kern="0" dirty="0">
                <a:solidFill>
                  <a:sysClr val="windowText" lastClr="000000"/>
                </a:solidFill>
                <a:latin typeface="Calibri" pitchFamily="34" charset="0"/>
              </a:rPr>
              <a:t>Commuter Visibility</a:t>
            </a:r>
          </a:p>
        </p:txBody>
      </p:sp>
      <p:cxnSp>
        <p:nvCxnSpPr>
          <p:cNvPr id="158" name="Straight Arrow Connector 157"/>
          <p:cNvCxnSpPr>
            <a:stCxn id="76" idx="6"/>
          </p:cNvCxnSpPr>
          <p:nvPr/>
        </p:nvCxnSpPr>
        <p:spPr>
          <a:xfrm flipV="1">
            <a:off x="8926923" y="2577541"/>
            <a:ext cx="3265078" cy="2"/>
          </a:xfrm>
          <a:prstGeom prst="straightConnector1">
            <a:avLst/>
          </a:prstGeom>
          <a:noFill/>
          <a:ln w="9525" cap="flat" cmpd="sng" algn="ctr">
            <a:solidFill>
              <a:sysClr val="windowText" lastClr="000000"/>
            </a:solidFill>
            <a:prstDash val="solid"/>
            <a:tailEnd type="none"/>
          </a:ln>
          <a:effectLst/>
        </p:spPr>
      </p:cxnSp>
      <p:cxnSp>
        <p:nvCxnSpPr>
          <p:cNvPr id="159" name="Straight Arrow Connector 158"/>
          <p:cNvCxnSpPr>
            <a:stCxn id="91" idx="6"/>
            <a:endCxn id="112" idx="1"/>
          </p:cNvCxnSpPr>
          <p:nvPr/>
        </p:nvCxnSpPr>
        <p:spPr>
          <a:xfrm flipV="1">
            <a:off x="8923120" y="7629427"/>
            <a:ext cx="4866033" cy="617393"/>
          </a:xfrm>
          <a:prstGeom prst="straightConnector1">
            <a:avLst/>
          </a:prstGeom>
          <a:noFill/>
          <a:ln w="9525" cap="flat" cmpd="sng" algn="ctr">
            <a:solidFill>
              <a:sysClr val="windowText" lastClr="000000"/>
            </a:solidFill>
            <a:prstDash val="solid"/>
            <a:tailEnd type="arrow"/>
          </a:ln>
          <a:effectLst/>
        </p:spPr>
      </p:cxnSp>
      <p:cxnSp>
        <p:nvCxnSpPr>
          <p:cNvPr id="160" name="Straight Arrow Connector 159"/>
          <p:cNvCxnSpPr>
            <a:stCxn id="91" idx="6"/>
            <a:endCxn id="114" idx="1"/>
          </p:cNvCxnSpPr>
          <p:nvPr/>
        </p:nvCxnSpPr>
        <p:spPr>
          <a:xfrm>
            <a:off x="8923120" y="8246821"/>
            <a:ext cx="4866033" cy="598758"/>
          </a:xfrm>
          <a:prstGeom prst="straightConnector1">
            <a:avLst/>
          </a:prstGeom>
          <a:noFill/>
          <a:ln w="9525" cap="flat" cmpd="sng" algn="ctr">
            <a:solidFill>
              <a:sysClr val="windowText" lastClr="000000"/>
            </a:solidFill>
            <a:prstDash val="solid"/>
            <a:tailEnd type="arrow"/>
          </a:ln>
          <a:effectLst/>
        </p:spPr>
      </p:cxnSp>
      <p:grpSp>
        <p:nvGrpSpPr>
          <p:cNvPr id="161" name="Group 160"/>
          <p:cNvGrpSpPr/>
          <p:nvPr/>
        </p:nvGrpSpPr>
        <p:grpSpPr>
          <a:xfrm>
            <a:off x="9445754" y="10370818"/>
            <a:ext cx="1737360" cy="788897"/>
            <a:chOff x="2904071" y="1103299"/>
            <a:chExt cx="1737360" cy="788897"/>
          </a:xfrm>
        </p:grpSpPr>
        <p:sp>
          <p:nvSpPr>
            <p:cNvPr id="162" name="Oval 161"/>
            <p:cNvSpPr/>
            <p:nvPr/>
          </p:nvSpPr>
          <p:spPr>
            <a:xfrm>
              <a:off x="2949711" y="1426464"/>
              <a:ext cx="1638479" cy="424427"/>
            </a:xfrm>
            <a:prstGeom prst="ellipse">
              <a:avLst/>
            </a:prstGeom>
            <a:solidFill>
              <a:schemeClr val="bg1">
                <a:lumMod val="85000"/>
              </a:schemeClr>
            </a:solidFill>
            <a:ln w="12700" cap="flat" cmpd="sng" algn="ctr">
              <a:solidFill>
                <a:schemeClr val="bg1">
                  <a:lumMod val="50000"/>
                </a:schemeClr>
              </a:solidFill>
              <a:prstDash val="solid"/>
            </a:ln>
            <a:effectLst/>
          </p:spPr>
          <p:txBody>
            <a:bodyPr rtlCol="0" anchor="ctr"/>
            <a:lstStyle/>
            <a:p>
              <a:pPr algn="ctr" defTabSz="914303">
                <a:defRPr/>
              </a:pPr>
              <a:r>
                <a:rPr lang="en-US" sz="1200" kern="0" dirty="0">
                  <a:solidFill>
                    <a:schemeClr val="bg1">
                      <a:lumMod val="50000"/>
                    </a:schemeClr>
                  </a:solidFill>
                  <a:latin typeface="Calibri" pitchFamily="34" charset="0"/>
                </a:rPr>
                <a:t>Habitat Suitability</a:t>
              </a:r>
            </a:p>
          </p:txBody>
        </p:sp>
        <p:sp>
          <p:nvSpPr>
            <p:cNvPr id="163" name="Rectangle 162"/>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4" name="TextBox 163"/>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Aq. Sp. Habitat</a:t>
              </a:r>
            </a:p>
          </p:txBody>
        </p:sp>
      </p:grpSp>
      <p:grpSp>
        <p:nvGrpSpPr>
          <p:cNvPr id="165" name="Group 164"/>
          <p:cNvGrpSpPr/>
          <p:nvPr/>
        </p:nvGrpSpPr>
        <p:grpSpPr>
          <a:xfrm>
            <a:off x="11644907" y="10370818"/>
            <a:ext cx="1737360" cy="788897"/>
            <a:chOff x="2904071" y="1103299"/>
            <a:chExt cx="1737360" cy="788897"/>
          </a:xfrm>
        </p:grpSpPr>
        <p:sp>
          <p:nvSpPr>
            <p:cNvPr id="166" name="Oval 165"/>
            <p:cNvSpPr/>
            <p:nvPr/>
          </p:nvSpPr>
          <p:spPr>
            <a:xfrm>
              <a:off x="2949711" y="1426464"/>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Population Estimates</a:t>
              </a:r>
            </a:p>
          </p:txBody>
        </p:sp>
        <p:sp>
          <p:nvSpPr>
            <p:cNvPr id="167" name="Rectangle 166"/>
            <p:cNvSpPr/>
            <p:nvPr/>
          </p:nvSpPr>
          <p:spPr>
            <a:xfrm>
              <a:off x="2904071" y="1106424"/>
              <a:ext cx="1737360" cy="785772"/>
            </a:xfrm>
            <a:prstGeom prst="rect">
              <a:avLst/>
            </a:prstGeom>
            <a:noFill/>
            <a:ln w="19050" cap="flat" cmpd="sng" algn="ctr">
              <a:solidFill>
                <a:srgbClr val="4F81BD"/>
              </a:solidFill>
              <a:prstDash val="solid"/>
            </a:ln>
            <a:effectLst/>
          </p:spPr>
          <p:txBody>
            <a:bodyPr rtlCol="0" anchor="ctr"/>
            <a:lstStyle/>
            <a:p>
              <a:pPr algn="ctr" defTabSz="914303">
                <a:defRPr/>
              </a:pPr>
              <a:endParaRPr lang="en-US" sz="1700" kern="0" dirty="0">
                <a:solidFill>
                  <a:sysClr val="window" lastClr="FFFFFF"/>
                </a:solidFill>
                <a:latin typeface="Calibri" pitchFamily="34" charset="0"/>
              </a:endParaRPr>
            </a:p>
          </p:txBody>
        </p:sp>
        <p:sp>
          <p:nvSpPr>
            <p:cNvPr id="168" name="TextBox 167"/>
            <p:cNvSpPr txBox="1"/>
            <p:nvPr/>
          </p:nvSpPr>
          <p:spPr>
            <a:xfrm>
              <a:off x="2904071" y="1103299"/>
              <a:ext cx="1737360" cy="323165"/>
            </a:xfrm>
            <a:prstGeom prst="rect">
              <a:avLst/>
            </a:prstGeom>
            <a:solidFill>
              <a:srgbClr val="4F81BD"/>
            </a:solidFill>
            <a:ln w="9525">
              <a:solidFill>
                <a:srgbClr val="4F81BD"/>
              </a:solidFill>
              <a:prstDash val="solid"/>
            </a:ln>
          </p:spPr>
          <p:txBody>
            <a:bodyPr wrap="square" rtlCol="0">
              <a:spAutoFit/>
            </a:bodyPr>
            <a:lstStyle/>
            <a:p>
              <a:pPr algn="ctr" defTabSz="914303">
                <a:defRPr/>
              </a:pPr>
              <a:r>
                <a:rPr lang="en-US" sz="1500" b="1" kern="0" dirty="0">
                  <a:solidFill>
                    <a:sysClr val="window" lastClr="FFFFFF"/>
                  </a:solidFill>
                  <a:latin typeface="Calibri" pitchFamily="34" charset="0"/>
                </a:rPr>
                <a:t>Fish Populations</a:t>
              </a:r>
            </a:p>
          </p:txBody>
        </p:sp>
      </p:grpSp>
      <p:cxnSp>
        <p:nvCxnSpPr>
          <p:cNvPr id="169" name="Straight Arrow Connector 168"/>
          <p:cNvCxnSpPr>
            <a:stCxn id="164" idx="3"/>
            <a:endCxn id="168" idx="1"/>
          </p:cNvCxnSpPr>
          <p:nvPr/>
        </p:nvCxnSpPr>
        <p:spPr>
          <a:xfrm>
            <a:off x="11183114" y="10532401"/>
            <a:ext cx="461793" cy="0"/>
          </a:xfrm>
          <a:prstGeom prst="straightConnector1">
            <a:avLst/>
          </a:prstGeom>
          <a:noFill/>
          <a:ln w="9525" cap="flat" cmpd="sng" algn="ctr">
            <a:solidFill>
              <a:sysClr val="windowText" lastClr="000000"/>
            </a:solidFill>
            <a:prstDash val="solid"/>
            <a:tailEnd type="arrow"/>
          </a:ln>
          <a:effectLst/>
        </p:spPr>
      </p:cxnSp>
      <p:cxnSp>
        <p:nvCxnSpPr>
          <p:cNvPr id="170" name="Straight Arrow Connector 169"/>
          <p:cNvCxnSpPr>
            <a:stCxn id="166" idx="6"/>
            <a:endCxn id="116" idx="1"/>
          </p:cNvCxnSpPr>
          <p:nvPr/>
        </p:nvCxnSpPr>
        <p:spPr>
          <a:xfrm flipV="1">
            <a:off x="13329025" y="10898580"/>
            <a:ext cx="460128" cy="7617"/>
          </a:xfrm>
          <a:prstGeom prst="straightConnector1">
            <a:avLst/>
          </a:prstGeom>
          <a:noFill/>
          <a:ln w="9525" cap="flat" cmpd="sng" algn="ctr">
            <a:solidFill>
              <a:sysClr val="windowText" lastClr="000000"/>
            </a:solidFill>
            <a:prstDash val="solid"/>
            <a:tailEnd type="arrow"/>
          </a:ln>
          <a:effectLst/>
        </p:spPr>
      </p:cxnSp>
      <p:cxnSp>
        <p:nvCxnSpPr>
          <p:cNvPr id="171" name="Straight Arrow Connector 170"/>
          <p:cNvCxnSpPr>
            <a:endCxn id="157" idx="1"/>
          </p:cNvCxnSpPr>
          <p:nvPr/>
        </p:nvCxnSpPr>
        <p:spPr>
          <a:xfrm>
            <a:off x="12192000" y="2577540"/>
            <a:ext cx="1597152" cy="195860"/>
          </a:xfrm>
          <a:prstGeom prst="straightConnector1">
            <a:avLst/>
          </a:prstGeom>
          <a:noFill/>
          <a:ln w="9525" cap="flat" cmpd="sng" algn="ctr">
            <a:solidFill>
              <a:sysClr val="windowText" lastClr="000000"/>
            </a:solidFill>
            <a:prstDash val="solid"/>
            <a:tailEnd type="arrow"/>
          </a:ln>
          <a:effectLst/>
        </p:spPr>
      </p:cxnSp>
      <p:sp>
        <p:nvSpPr>
          <p:cNvPr id="173" name="Rectangle 172"/>
          <p:cNvSpPr/>
          <p:nvPr/>
        </p:nvSpPr>
        <p:spPr>
          <a:xfrm>
            <a:off x="152401" y="384622"/>
            <a:ext cx="15697201" cy="100330"/>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sp>
        <p:nvSpPr>
          <p:cNvPr id="174" name="Rectangle 173"/>
          <p:cNvSpPr/>
          <p:nvPr/>
        </p:nvSpPr>
        <p:spPr>
          <a:xfrm>
            <a:off x="152401" y="11242678"/>
            <a:ext cx="15697201" cy="45718"/>
          </a:xfrm>
          <a:prstGeom prst="rect">
            <a:avLst/>
          </a:prstGeom>
          <a:solidFill>
            <a:srgbClr val="001A57"/>
          </a:solidFill>
          <a:ln w="25400" cap="flat" cmpd="sng" algn="ctr">
            <a:noFill/>
            <a:prstDash val="solid"/>
          </a:ln>
          <a:effectLst/>
        </p:spPr>
        <p:txBody>
          <a:bodyPr lIns="156729" tIns="78365" rIns="156729" bIns="78365" rtlCol="0" anchor="ctr"/>
          <a:lstStyle/>
          <a:p>
            <a:pPr algn="ctr">
              <a:defRPr/>
            </a:pPr>
            <a:endParaRPr lang="en-US" kern="0" dirty="0">
              <a:solidFill>
                <a:srgbClr val="FFFFFF"/>
              </a:solidFill>
              <a:latin typeface="Calibri"/>
            </a:endParaRPr>
          </a:p>
        </p:txBody>
      </p:sp>
      <p:grpSp>
        <p:nvGrpSpPr>
          <p:cNvPr id="1025" name="Group 1024"/>
          <p:cNvGrpSpPr/>
          <p:nvPr/>
        </p:nvGrpSpPr>
        <p:grpSpPr>
          <a:xfrm>
            <a:off x="304800" y="9783803"/>
            <a:ext cx="1981201" cy="1334608"/>
            <a:chOff x="304799" y="9783800"/>
            <a:chExt cx="1981202" cy="1334609"/>
          </a:xfrm>
        </p:grpSpPr>
        <p:sp>
          <p:nvSpPr>
            <p:cNvPr id="152" name="Oval 151"/>
            <p:cNvSpPr/>
            <p:nvPr/>
          </p:nvSpPr>
          <p:spPr>
            <a:xfrm>
              <a:off x="479699" y="9794516"/>
              <a:ext cx="1638479" cy="424427"/>
            </a:xfrm>
            <a:prstGeom prst="ellipse">
              <a:avLst/>
            </a:prstGeom>
            <a:solidFill>
              <a:srgbClr val="84AA33">
                <a:lumMod val="60000"/>
                <a:lumOff val="40000"/>
              </a:srgbClr>
            </a:solidFill>
            <a:ln w="12700" cap="flat" cmpd="sng" algn="ctr">
              <a:solidFill>
                <a:srgbClr val="84AA33"/>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a:t>
              </a:r>
            </a:p>
          </p:txBody>
        </p:sp>
        <p:sp>
          <p:nvSpPr>
            <p:cNvPr id="153" name="Oval 152"/>
            <p:cNvSpPr/>
            <p:nvPr/>
          </p:nvSpPr>
          <p:spPr>
            <a:xfrm>
              <a:off x="479698" y="10218943"/>
              <a:ext cx="1638479" cy="424427"/>
            </a:xfrm>
            <a:prstGeom prst="ellipse">
              <a:avLst/>
            </a:prstGeom>
            <a:solidFill>
              <a:srgbClr val="FEB80A">
                <a:lumMod val="60000"/>
                <a:lumOff val="40000"/>
              </a:srgbClr>
            </a:solidFill>
            <a:ln w="12700" cap="flat" cmpd="sng" algn="ctr">
              <a:solidFill>
                <a:srgbClr val="FEB80A"/>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Decrease</a:t>
              </a:r>
            </a:p>
          </p:txBody>
        </p:sp>
        <p:sp>
          <p:nvSpPr>
            <p:cNvPr id="154" name="Oval 153"/>
            <p:cNvSpPr/>
            <p:nvPr/>
          </p:nvSpPr>
          <p:spPr>
            <a:xfrm>
              <a:off x="478535" y="10643370"/>
              <a:ext cx="1638479" cy="424427"/>
            </a:xfrm>
            <a:prstGeom prst="ellipse">
              <a:avLst/>
            </a:prstGeom>
            <a:solidFill>
              <a:srgbClr val="475A8D">
                <a:lumMod val="60000"/>
                <a:lumOff val="40000"/>
              </a:srgbClr>
            </a:solidFill>
            <a:ln w="12700" cap="flat" cmpd="sng" algn="ctr">
              <a:solidFill>
                <a:srgbClr val="475A8D"/>
              </a:solidFill>
              <a:prstDash val="solid"/>
            </a:ln>
            <a:effectLst/>
          </p:spPr>
          <p:txBody>
            <a:bodyPr rtlCol="0" anchor="ctr"/>
            <a:lstStyle/>
            <a:p>
              <a:pPr algn="ctr" defTabSz="914303">
                <a:defRPr/>
              </a:pPr>
              <a:r>
                <a:rPr lang="en-US" sz="1200" kern="0" dirty="0">
                  <a:solidFill>
                    <a:sysClr val="windowText" lastClr="000000"/>
                  </a:solidFill>
                  <a:latin typeface="Calibri" pitchFamily="34" charset="0"/>
                </a:rPr>
                <a:t>Increase or Decrease</a:t>
              </a:r>
            </a:p>
          </p:txBody>
        </p:sp>
        <p:sp>
          <p:nvSpPr>
            <p:cNvPr id="1024" name="Double Bracket 1023"/>
            <p:cNvSpPr/>
            <p:nvPr/>
          </p:nvSpPr>
          <p:spPr>
            <a:xfrm>
              <a:off x="304799" y="9783800"/>
              <a:ext cx="1981202" cy="1334609"/>
            </a:xfrm>
            <a:prstGeom prst="bracketPair">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50" name="TextBox 149"/>
          <p:cNvSpPr txBox="1"/>
          <p:nvPr/>
        </p:nvSpPr>
        <p:spPr>
          <a:xfrm>
            <a:off x="533401" y="137160"/>
            <a:ext cx="8446762" cy="692485"/>
          </a:xfrm>
          <a:prstGeom prst="rect">
            <a:avLst/>
          </a:prstGeom>
          <a:solidFill>
            <a:schemeClr val="accent1"/>
          </a:solidFill>
        </p:spPr>
        <p:txBody>
          <a:bodyPr wrap="square" lIns="91430" tIns="45714" rIns="91430" bIns="45714" rtlCol="0">
            <a:spAutoFit/>
          </a:bodyPr>
          <a:lstStyle/>
          <a:p>
            <a:pPr algn="ctr"/>
            <a:r>
              <a:rPr lang="en-US" sz="3900" b="1" dirty="0">
                <a:solidFill>
                  <a:schemeClr val="bg1"/>
                </a:solidFill>
                <a:latin typeface="Calibri" pitchFamily="34" charset="0"/>
              </a:rPr>
              <a:t>Selecting Indicators for Social Analysis</a:t>
            </a:r>
          </a:p>
        </p:txBody>
      </p:sp>
      <p:cxnSp>
        <p:nvCxnSpPr>
          <p:cNvPr id="151" name="Straight Arrow Connector 150"/>
          <p:cNvCxnSpPr/>
          <p:nvPr/>
        </p:nvCxnSpPr>
        <p:spPr>
          <a:xfrm flipV="1">
            <a:off x="13329026" y="8845578"/>
            <a:ext cx="460126" cy="2060619"/>
          </a:xfrm>
          <a:prstGeom prst="straightConnector1">
            <a:avLst/>
          </a:prstGeom>
          <a:noFill/>
          <a:ln w="9525" cap="flat" cmpd="sng" algn="ctr">
            <a:solidFill>
              <a:sysClr val="windowText" lastClr="000000"/>
            </a:solidFill>
            <a:prstDash val="solid"/>
            <a:tailEnd type="arrow"/>
          </a:ln>
          <a:effectLst/>
        </p:spPr>
      </p:cxnSp>
      <p:sp>
        <p:nvSpPr>
          <p:cNvPr id="172" name="TextBox 171"/>
          <p:cNvSpPr txBox="1"/>
          <p:nvPr/>
        </p:nvSpPr>
        <p:spPr>
          <a:xfrm>
            <a:off x="13714895" y="841172"/>
            <a:ext cx="1829905" cy="615541"/>
          </a:xfrm>
          <a:prstGeom prst="rect">
            <a:avLst/>
          </a:prstGeom>
          <a:noFill/>
        </p:spPr>
        <p:txBody>
          <a:bodyPr wrap="square" lIns="91430" tIns="45714" rIns="91430" bIns="45714" rtlCol="0">
            <a:spAutoFit/>
          </a:bodyPr>
          <a:lstStyle/>
          <a:p>
            <a:pPr algn="ctr" defTabSz="914303">
              <a:defRPr/>
            </a:pPr>
            <a:r>
              <a:rPr lang="en-US" sz="1700" b="1" kern="0" cap="small" dirty="0">
                <a:solidFill>
                  <a:prstClr val="black"/>
                </a:solidFill>
                <a:latin typeface="Calibri" pitchFamily="34" charset="0"/>
              </a:rPr>
              <a:t>Ecosystem </a:t>
            </a:r>
            <a:endParaRPr lang="en-US" sz="1700" b="1" kern="0" cap="small" dirty="0" smtClean="0">
              <a:solidFill>
                <a:prstClr val="black"/>
              </a:solidFill>
              <a:latin typeface="Calibri" pitchFamily="34" charset="0"/>
            </a:endParaRPr>
          </a:p>
          <a:p>
            <a:pPr algn="ctr" defTabSz="914303">
              <a:defRPr/>
            </a:pPr>
            <a:r>
              <a:rPr lang="en-US" sz="1700" b="1" kern="0" cap="small" dirty="0" smtClean="0">
                <a:solidFill>
                  <a:prstClr val="black"/>
                </a:solidFill>
                <a:latin typeface="Calibri" pitchFamily="34" charset="0"/>
              </a:rPr>
              <a:t>Services</a:t>
            </a:r>
            <a:endParaRPr lang="en-US" sz="1700" b="1" kern="0" cap="small" dirty="0">
              <a:solidFill>
                <a:prstClr val="black"/>
              </a:solidFill>
              <a:latin typeface="Calibri" pitchFamily="34" charset="0"/>
            </a:endParaRPr>
          </a:p>
        </p:txBody>
      </p:sp>
    </p:spTree>
    <p:extLst>
      <p:ext uri="{BB962C8B-B14F-4D97-AF65-F5344CB8AC3E}">
        <p14:creationId xmlns:p14="http://schemas.microsoft.com/office/powerpoint/2010/main" val="2241082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sz="6200" dirty="0"/>
              <a:t>Comparing Alternatives</a:t>
            </a:r>
          </a:p>
        </p:txBody>
      </p:sp>
      <p:graphicFrame>
        <p:nvGraphicFramePr>
          <p:cNvPr id="7" name="Table 6"/>
          <p:cNvGraphicFramePr>
            <a:graphicFrameLocks noGrp="1"/>
          </p:cNvGraphicFramePr>
          <p:nvPr>
            <p:extLst>
              <p:ext uri="{D42A27DB-BD31-4B8C-83A1-F6EECF244321}">
                <p14:modId xmlns:p14="http://schemas.microsoft.com/office/powerpoint/2010/main" val="45365741"/>
              </p:ext>
            </p:extLst>
          </p:nvPr>
        </p:nvGraphicFramePr>
        <p:xfrm>
          <a:off x="685800" y="2057400"/>
          <a:ext cx="15011400" cy="8869680"/>
        </p:xfrm>
        <a:graphic>
          <a:graphicData uri="http://schemas.openxmlformats.org/drawingml/2006/table">
            <a:tbl>
              <a:tblPr firstRow="1" bandRow="1"/>
              <a:tblGrid>
                <a:gridCol w="3955389"/>
                <a:gridCol w="3782319"/>
                <a:gridCol w="3782319"/>
                <a:gridCol w="3491373"/>
              </a:tblGrid>
              <a:tr h="1005840">
                <a:tc>
                  <a:txBody>
                    <a:bodyPr/>
                    <a:lstStyle>
                      <a:lvl1pPr marL="0" algn="l" defTabSz="1417895" rtl="0" eaLnBrk="1" latinLnBrk="0" hangingPunct="1">
                        <a:defRPr sz="2900" b="1" kern="1200">
                          <a:solidFill>
                            <a:schemeClr val="lt1"/>
                          </a:solidFill>
                          <a:latin typeface="Calibri"/>
                        </a:defRPr>
                      </a:lvl1pPr>
                      <a:lvl2pPr marL="708948" algn="l" defTabSz="1417895" rtl="0" eaLnBrk="1" latinLnBrk="0" hangingPunct="1">
                        <a:defRPr sz="2900" b="1" kern="1200">
                          <a:solidFill>
                            <a:schemeClr val="lt1"/>
                          </a:solidFill>
                          <a:latin typeface="Calibri"/>
                        </a:defRPr>
                      </a:lvl2pPr>
                      <a:lvl3pPr marL="1417895" algn="l" defTabSz="1417895" rtl="0" eaLnBrk="1" latinLnBrk="0" hangingPunct="1">
                        <a:defRPr sz="2900" b="1" kern="1200">
                          <a:solidFill>
                            <a:schemeClr val="lt1"/>
                          </a:solidFill>
                          <a:latin typeface="Calibri"/>
                        </a:defRPr>
                      </a:lvl3pPr>
                      <a:lvl4pPr marL="2126844" algn="l" defTabSz="1417895" rtl="0" eaLnBrk="1" latinLnBrk="0" hangingPunct="1">
                        <a:defRPr sz="2900" b="1" kern="1200">
                          <a:solidFill>
                            <a:schemeClr val="lt1"/>
                          </a:solidFill>
                          <a:latin typeface="Calibri"/>
                        </a:defRPr>
                      </a:lvl4pPr>
                      <a:lvl5pPr marL="2835792" algn="l" defTabSz="1417895" rtl="0" eaLnBrk="1" latinLnBrk="0" hangingPunct="1">
                        <a:defRPr sz="2900" b="1" kern="1200">
                          <a:solidFill>
                            <a:schemeClr val="lt1"/>
                          </a:solidFill>
                          <a:latin typeface="Calibri"/>
                        </a:defRPr>
                      </a:lvl5pPr>
                      <a:lvl6pPr marL="3544739" algn="l" defTabSz="1417895" rtl="0" eaLnBrk="1" latinLnBrk="0" hangingPunct="1">
                        <a:defRPr sz="2900" b="1" kern="1200">
                          <a:solidFill>
                            <a:schemeClr val="lt1"/>
                          </a:solidFill>
                          <a:latin typeface="Calibri"/>
                        </a:defRPr>
                      </a:lvl6pPr>
                      <a:lvl7pPr marL="4253688" algn="l" defTabSz="1417895" rtl="0" eaLnBrk="1" latinLnBrk="0" hangingPunct="1">
                        <a:defRPr sz="2900" b="1" kern="1200">
                          <a:solidFill>
                            <a:schemeClr val="lt1"/>
                          </a:solidFill>
                          <a:latin typeface="Calibri"/>
                        </a:defRPr>
                      </a:lvl7pPr>
                      <a:lvl8pPr marL="4962636" algn="l" defTabSz="1417895" rtl="0" eaLnBrk="1" latinLnBrk="0" hangingPunct="1">
                        <a:defRPr sz="2900" b="1" kern="1200">
                          <a:solidFill>
                            <a:schemeClr val="lt1"/>
                          </a:solidFill>
                          <a:latin typeface="Calibri"/>
                        </a:defRPr>
                      </a:lvl8pPr>
                      <a:lvl9pPr marL="5671584" algn="l" defTabSz="1417895" rtl="0" eaLnBrk="1" latinLnBrk="0" hangingPunct="1">
                        <a:defRPr sz="2900" b="1" kern="1200">
                          <a:solidFill>
                            <a:schemeClr val="lt1"/>
                          </a:solidFill>
                          <a:latin typeface="Calibri"/>
                        </a:defRPr>
                      </a:lvl9pPr>
                    </a:lstStyle>
                    <a:p>
                      <a:pPr algn="ctr"/>
                      <a:r>
                        <a:rPr lang="en-US" sz="3000" dirty="0" smtClean="0">
                          <a:solidFill>
                            <a:schemeClr val="bg1"/>
                          </a:solidFill>
                          <a:latin typeface="Calibri" pitchFamily="34" charset="0"/>
                        </a:rPr>
                        <a:t>Ecosystem </a:t>
                      </a:r>
                    </a:p>
                    <a:p>
                      <a:pPr algn="ctr"/>
                      <a:r>
                        <a:rPr lang="en-US" sz="3000" dirty="0" smtClean="0">
                          <a:solidFill>
                            <a:schemeClr val="bg1"/>
                          </a:solidFill>
                          <a:latin typeface="Calibri" pitchFamily="34" charset="0"/>
                        </a:rPr>
                        <a:t>Service</a:t>
                      </a:r>
                      <a:endParaRPr lang="en-US" sz="3000" dirty="0">
                        <a:solidFill>
                          <a:schemeClr val="bg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1417895" rtl="0" eaLnBrk="1" latinLnBrk="0" hangingPunct="1">
                        <a:defRPr sz="2900" b="1" kern="1200">
                          <a:solidFill>
                            <a:schemeClr val="lt1"/>
                          </a:solidFill>
                          <a:latin typeface="Calibri"/>
                        </a:defRPr>
                      </a:lvl1pPr>
                      <a:lvl2pPr marL="708948" algn="l" defTabSz="1417895" rtl="0" eaLnBrk="1" latinLnBrk="0" hangingPunct="1">
                        <a:defRPr sz="2900" b="1" kern="1200">
                          <a:solidFill>
                            <a:schemeClr val="lt1"/>
                          </a:solidFill>
                          <a:latin typeface="Calibri"/>
                        </a:defRPr>
                      </a:lvl2pPr>
                      <a:lvl3pPr marL="1417895" algn="l" defTabSz="1417895" rtl="0" eaLnBrk="1" latinLnBrk="0" hangingPunct="1">
                        <a:defRPr sz="2900" b="1" kern="1200">
                          <a:solidFill>
                            <a:schemeClr val="lt1"/>
                          </a:solidFill>
                          <a:latin typeface="Calibri"/>
                        </a:defRPr>
                      </a:lvl3pPr>
                      <a:lvl4pPr marL="2126844" algn="l" defTabSz="1417895" rtl="0" eaLnBrk="1" latinLnBrk="0" hangingPunct="1">
                        <a:defRPr sz="2900" b="1" kern="1200">
                          <a:solidFill>
                            <a:schemeClr val="lt1"/>
                          </a:solidFill>
                          <a:latin typeface="Calibri"/>
                        </a:defRPr>
                      </a:lvl4pPr>
                      <a:lvl5pPr marL="2835792" algn="l" defTabSz="1417895" rtl="0" eaLnBrk="1" latinLnBrk="0" hangingPunct="1">
                        <a:defRPr sz="2900" b="1" kern="1200">
                          <a:solidFill>
                            <a:schemeClr val="lt1"/>
                          </a:solidFill>
                          <a:latin typeface="Calibri"/>
                        </a:defRPr>
                      </a:lvl5pPr>
                      <a:lvl6pPr marL="3544739" algn="l" defTabSz="1417895" rtl="0" eaLnBrk="1" latinLnBrk="0" hangingPunct="1">
                        <a:defRPr sz="2900" b="1" kern="1200">
                          <a:solidFill>
                            <a:schemeClr val="lt1"/>
                          </a:solidFill>
                          <a:latin typeface="Calibri"/>
                        </a:defRPr>
                      </a:lvl6pPr>
                      <a:lvl7pPr marL="4253688" algn="l" defTabSz="1417895" rtl="0" eaLnBrk="1" latinLnBrk="0" hangingPunct="1">
                        <a:defRPr sz="2900" b="1" kern="1200">
                          <a:solidFill>
                            <a:schemeClr val="lt1"/>
                          </a:solidFill>
                          <a:latin typeface="Calibri"/>
                        </a:defRPr>
                      </a:lvl7pPr>
                      <a:lvl8pPr marL="4962636" algn="l" defTabSz="1417895" rtl="0" eaLnBrk="1" latinLnBrk="0" hangingPunct="1">
                        <a:defRPr sz="2900" b="1" kern="1200">
                          <a:solidFill>
                            <a:schemeClr val="lt1"/>
                          </a:solidFill>
                          <a:latin typeface="Calibri"/>
                        </a:defRPr>
                      </a:lvl8pPr>
                      <a:lvl9pPr marL="5671584" algn="l" defTabSz="1417895" rtl="0" eaLnBrk="1" latinLnBrk="0" hangingPunct="1">
                        <a:defRPr sz="2900" b="1" kern="1200">
                          <a:solidFill>
                            <a:schemeClr val="lt1"/>
                          </a:solidFill>
                          <a:latin typeface="Calibri"/>
                        </a:defRPr>
                      </a:lvl9pPr>
                    </a:lstStyle>
                    <a:p>
                      <a:pPr algn="ctr"/>
                      <a:r>
                        <a:rPr lang="en-US" sz="3000" dirty="0" smtClean="0">
                          <a:solidFill>
                            <a:schemeClr val="bg1"/>
                          </a:solidFill>
                          <a:latin typeface="Calibri" pitchFamily="34" charset="0"/>
                        </a:rPr>
                        <a:t>Mechanical Thinning </a:t>
                      </a:r>
                    </a:p>
                    <a:p>
                      <a:pPr algn="ctr"/>
                      <a:r>
                        <a:rPr lang="en-US" sz="3000" dirty="0" smtClean="0">
                          <a:solidFill>
                            <a:schemeClr val="bg1"/>
                          </a:solidFill>
                          <a:latin typeface="Calibri" pitchFamily="34" charset="0"/>
                        </a:rPr>
                        <a:t>(Upland)</a:t>
                      </a:r>
                      <a:endParaRPr lang="en-US" sz="3000" dirty="0">
                        <a:solidFill>
                          <a:schemeClr val="bg1"/>
                        </a:solidFill>
                        <a:latin typeface="Calibri" pitchFamily="34" charset="0"/>
                      </a:endParaRPr>
                    </a:p>
                  </a:txBody>
                  <a:tcPr marL="91439" marR="9143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1417895" rtl="0" eaLnBrk="1" latinLnBrk="0" hangingPunct="1">
                        <a:defRPr sz="2900" b="1" kern="1200">
                          <a:solidFill>
                            <a:schemeClr val="lt1"/>
                          </a:solidFill>
                          <a:latin typeface="Calibri"/>
                        </a:defRPr>
                      </a:lvl1pPr>
                      <a:lvl2pPr marL="708948" algn="l" defTabSz="1417895" rtl="0" eaLnBrk="1" latinLnBrk="0" hangingPunct="1">
                        <a:defRPr sz="2900" b="1" kern="1200">
                          <a:solidFill>
                            <a:schemeClr val="lt1"/>
                          </a:solidFill>
                          <a:latin typeface="Calibri"/>
                        </a:defRPr>
                      </a:lvl2pPr>
                      <a:lvl3pPr marL="1417895" algn="l" defTabSz="1417895" rtl="0" eaLnBrk="1" latinLnBrk="0" hangingPunct="1">
                        <a:defRPr sz="2900" b="1" kern="1200">
                          <a:solidFill>
                            <a:schemeClr val="lt1"/>
                          </a:solidFill>
                          <a:latin typeface="Calibri"/>
                        </a:defRPr>
                      </a:lvl3pPr>
                      <a:lvl4pPr marL="2126844" algn="l" defTabSz="1417895" rtl="0" eaLnBrk="1" latinLnBrk="0" hangingPunct="1">
                        <a:defRPr sz="2900" b="1" kern="1200">
                          <a:solidFill>
                            <a:schemeClr val="lt1"/>
                          </a:solidFill>
                          <a:latin typeface="Calibri"/>
                        </a:defRPr>
                      </a:lvl4pPr>
                      <a:lvl5pPr marL="2835792" algn="l" defTabSz="1417895" rtl="0" eaLnBrk="1" latinLnBrk="0" hangingPunct="1">
                        <a:defRPr sz="2900" b="1" kern="1200">
                          <a:solidFill>
                            <a:schemeClr val="lt1"/>
                          </a:solidFill>
                          <a:latin typeface="Calibri"/>
                        </a:defRPr>
                      </a:lvl5pPr>
                      <a:lvl6pPr marL="3544739" algn="l" defTabSz="1417895" rtl="0" eaLnBrk="1" latinLnBrk="0" hangingPunct="1">
                        <a:defRPr sz="2900" b="1" kern="1200">
                          <a:solidFill>
                            <a:schemeClr val="lt1"/>
                          </a:solidFill>
                          <a:latin typeface="Calibri"/>
                        </a:defRPr>
                      </a:lvl6pPr>
                      <a:lvl7pPr marL="4253688" algn="l" defTabSz="1417895" rtl="0" eaLnBrk="1" latinLnBrk="0" hangingPunct="1">
                        <a:defRPr sz="2900" b="1" kern="1200">
                          <a:solidFill>
                            <a:schemeClr val="lt1"/>
                          </a:solidFill>
                          <a:latin typeface="Calibri"/>
                        </a:defRPr>
                      </a:lvl7pPr>
                      <a:lvl8pPr marL="4962636" algn="l" defTabSz="1417895" rtl="0" eaLnBrk="1" latinLnBrk="0" hangingPunct="1">
                        <a:defRPr sz="2900" b="1" kern="1200">
                          <a:solidFill>
                            <a:schemeClr val="lt1"/>
                          </a:solidFill>
                          <a:latin typeface="Calibri"/>
                        </a:defRPr>
                      </a:lvl8pPr>
                      <a:lvl9pPr marL="5671584" algn="l" defTabSz="1417895" rtl="0" eaLnBrk="1" latinLnBrk="0" hangingPunct="1">
                        <a:defRPr sz="2900" b="1" kern="1200">
                          <a:solidFill>
                            <a:schemeClr val="lt1"/>
                          </a:solidFill>
                          <a:latin typeface="Calibri"/>
                        </a:defRPr>
                      </a:lvl9pPr>
                    </a:lstStyle>
                    <a:p>
                      <a:pPr algn="ctr"/>
                      <a:r>
                        <a:rPr lang="en-US" sz="3000" dirty="0" smtClean="0">
                          <a:solidFill>
                            <a:schemeClr val="bg1"/>
                          </a:solidFill>
                          <a:latin typeface="Calibri" pitchFamily="34" charset="0"/>
                        </a:rPr>
                        <a:t>Mechanical Thinning</a:t>
                      </a:r>
                    </a:p>
                    <a:p>
                      <a:pPr algn="ctr"/>
                      <a:r>
                        <a:rPr lang="en-US" sz="3000" dirty="0" smtClean="0">
                          <a:solidFill>
                            <a:schemeClr val="bg1"/>
                          </a:solidFill>
                          <a:latin typeface="Calibri" pitchFamily="34" charset="0"/>
                        </a:rPr>
                        <a:t>(Lowland)</a:t>
                      </a:r>
                      <a:endParaRPr lang="en-US" sz="3000" dirty="0">
                        <a:solidFill>
                          <a:schemeClr val="bg1"/>
                        </a:solidFill>
                        <a:latin typeface="Calibri" pitchFamily="34" charset="0"/>
                      </a:endParaRPr>
                    </a:p>
                  </a:txBody>
                  <a:tcPr marL="91439" marR="9143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1417895" rtl="0" eaLnBrk="1" latinLnBrk="0" hangingPunct="1">
                        <a:defRPr sz="2900" b="1" kern="1200">
                          <a:solidFill>
                            <a:schemeClr val="lt1"/>
                          </a:solidFill>
                          <a:latin typeface="Calibri"/>
                        </a:defRPr>
                      </a:lvl1pPr>
                      <a:lvl2pPr marL="708948" algn="l" defTabSz="1417895" rtl="0" eaLnBrk="1" latinLnBrk="0" hangingPunct="1">
                        <a:defRPr sz="2900" b="1" kern="1200">
                          <a:solidFill>
                            <a:schemeClr val="lt1"/>
                          </a:solidFill>
                          <a:latin typeface="Calibri"/>
                        </a:defRPr>
                      </a:lvl2pPr>
                      <a:lvl3pPr marL="1417895" algn="l" defTabSz="1417895" rtl="0" eaLnBrk="1" latinLnBrk="0" hangingPunct="1">
                        <a:defRPr sz="2900" b="1" kern="1200">
                          <a:solidFill>
                            <a:schemeClr val="lt1"/>
                          </a:solidFill>
                          <a:latin typeface="Calibri"/>
                        </a:defRPr>
                      </a:lvl3pPr>
                      <a:lvl4pPr marL="2126844" algn="l" defTabSz="1417895" rtl="0" eaLnBrk="1" latinLnBrk="0" hangingPunct="1">
                        <a:defRPr sz="2900" b="1" kern="1200">
                          <a:solidFill>
                            <a:schemeClr val="lt1"/>
                          </a:solidFill>
                          <a:latin typeface="Calibri"/>
                        </a:defRPr>
                      </a:lvl4pPr>
                      <a:lvl5pPr marL="2835792" algn="l" defTabSz="1417895" rtl="0" eaLnBrk="1" latinLnBrk="0" hangingPunct="1">
                        <a:defRPr sz="2900" b="1" kern="1200">
                          <a:solidFill>
                            <a:schemeClr val="lt1"/>
                          </a:solidFill>
                          <a:latin typeface="Calibri"/>
                        </a:defRPr>
                      </a:lvl5pPr>
                      <a:lvl6pPr marL="3544739" algn="l" defTabSz="1417895" rtl="0" eaLnBrk="1" latinLnBrk="0" hangingPunct="1">
                        <a:defRPr sz="2900" b="1" kern="1200">
                          <a:solidFill>
                            <a:schemeClr val="lt1"/>
                          </a:solidFill>
                          <a:latin typeface="Calibri"/>
                        </a:defRPr>
                      </a:lvl6pPr>
                      <a:lvl7pPr marL="4253688" algn="l" defTabSz="1417895" rtl="0" eaLnBrk="1" latinLnBrk="0" hangingPunct="1">
                        <a:defRPr sz="2900" b="1" kern="1200">
                          <a:solidFill>
                            <a:schemeClr val="lt1"/>
                          </a:solidFill>
                          <a:latin typeface="Calibri"/>
                        </a:defRPr>
                      </a:lvl7pPr>
                      <a:lvl8pPr marL="4962636" algn="l" defTabSz="1417895" rtl="0" eaLnBrk="1" latinLnBrk="0" hangingPunct="1">
                        <a:defRPr sz="2900" b="1" kern="1200">
                          <a:solidFill>
                            <a:schemeClr val="lt1"/>
                          </a:solidFill>
                          <a:latin typeface="Calibri"/>
                        </a:defRPr>
                      </a:lvl8pPr>
                      <a:lvl9pPr marL="5671584" algn="l" defTabSz="1417895" rtl="0" eaLnBrk="1" latinLnBrk="0" hangingPunct="1">
                        <a:defRPr sz="2900" b="1" kern="1200">
                          <a:solidFill>
                            <a:schemeClr val="lt1"/>
                          </a:solidFill>
                          <a:latin typeface="Calibri"/>
                        </a:defRPr>
                      </a:lvl9pPr>
                    </a:lstStyle>
                    <a:p>
                      <a:pPr algn="ctr"/>
                      <a:r>
                        <a:rPr lang="en-US" sz="3000" dirty="0" smtClean="0">
                          <a:solidFill>
                            <a:schemeClr val="bg1"/>
                          </a:solidFill>
                          <a:latin typeface="Calibri" pitchFamily="34" charset="0"/>
                        </a:rPr>
                        <a:t>Prescribed Burning </a:t>
                      </a:r>
                    </a:p>
                    <a:p>
                      <a:pPr algn="ctr"/>
                      <a:r>
                        <a:rPr lang="en-US" sz="3000" dirty="0" smtClean="0">
                          <a:solidFill>
                            <a:schemeClr val="bg1"/>
                          </a:solidFill>
                          <a:latin typeface="Calibri" pitchFamily="34" charset="0"/>
                        </a:rPr>
                        <a:t>(Lowland)</a:t>
                      </a:r>
                      <a:endParaRPr lang="en-US" sz="3000" dirty="0">
                        <a:solidFill>
                          <a:schemeClr val="bg1"/>
                        </a:solidFill>
                        <a:latin typeface="Calibri" pitchFamily="34" charset="0"/>
                      </a:endParaRPr>
                    </a:p>
                  </a:txBody>
                  <a:tcPr marL="91439" marR="91439">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dirty="0" smtClean="0">
                          <a:latin typeface="Calibri" pitchFamily="34" charset="0"/>
                        </a:rPr>
                        <a:t>Respiratory</a:t>
                      </a:r>
                      <a:r>
                        <a:rPr lang="en-US" sz="3000" baseline="0" dirty="0" smtClean="0">
                          <a:latin typeface="Calibri" pitchFamily="34" charset="0"/>
                        </a:rPr>
                        <a:t> Health</a:t>
                      </a:r>
                      <a:endParaRPr lang="en-US" sz="3000" dirty="0">
                        <a:latin typeface="Calibri" pitchFamily="34" charset="0"/>
                      </a:endParaRPr>
                    </a:p>
                  </a:txBody>
                  <a:tcPr marL="91439" marR="9143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dirty="0" smtClean="0">
                          <a:latin typeface="Calibri" pitchFamily="34" charset="0"/>
                        </a:rPr>
                        <a:t>Commuter Visibility</a:t>
                      </a:r>
                      <a:endParaRPr lang="en-US" sz="30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0" dirty="0" smtClean="0">
                          <a:solidFill>
                            <a:schemeClr val="tx1"/>
                          </a:solidFill>
                          <a:latin typeface="Calibri" pitchFamily="34" charset="0"/>
                        </a:rPr>
                        <a:t>Fire Risk</a:t>
                      </a:r>
                      <a:r>
                        <a:rPr lang="en-US" sz="3000" b="0" baseline="0" dirty="0" smtClean="0">
                          <a:solidFill>
                            <a:schemeClr val="tx1"/>
                          </a:solidFill>
                          <a:latin typeface="Calibri" pitchFamily="34" charset="0"/>
                        </a:rPr>
                        <a:t> Reduction</a:t>
                      </a:r>
                      <a:endParaRPr lang="en-US" sz="30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0" dirty="0" smtClean="0">
                          <a:solidFill>
                            <a:schemeClr val="tx1"/>
                          </a:solidFill>
                          <a:latin typeface="Calibri" pitchFamily="34" charset="0"/>
                        </a:rPr>
                        <a:t>Climate Stability</a:t>
                      </a:r>
                      <a:endParaRPr lang="en-US" sz="30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1" dirty="0" smtClean="0">
                          <a:solidFill>
                            <a:srgbClr val="C00000"/>
                          </a:solidFill>
                          <a:latin typeface="Calibri" pitchFamily="34" charset="0"/>
                        </a:rPr>
                        <a:t>Timber</a:t>
                      </a: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1" dirty="0" smtClean="0">
                          <a:solidFill>
                            <a:srgbClr val="C00000"/>
                          </a:solidFill>
                          <a:latin typeface="Calibri" pitchFamily="34" charset="0"/>
                        </a:rPr>
                        <a:t>+</a:t>
                      </a:r>
                      <a:endParaRPr lang="en-US" sz="37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1" dirty="0" smtClean="0">
                          <a:solidFill>
                            <a:srgbClr val="C00000"/>
                          </a:solidFill>
                          <a:latin typeface="Calibri" pitchFamily="34" charset="0"/>
                        </a:rPr>
                        <a:t>+</a:t>
                      </a:r>
                      <a:endParaRPr lang="en-US" sz="37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1" dirty="0" smtClean="0">
                          <a:solidFill>
                            <a:srgbClr val="C00000"/>
                          </a:solidFill>
                          <a:latin typeface="Calibri" pitchFamily="34" charset="0"/>
                        </a:rPr>
                        <a:t>No</a:t>
                      </a:r>
                      <a:r>
                        <a:rPr lang="en-US" sz="3000" b="1" baseline="0" dirty="0" smtClean="0">
                          <a:solidFill>
                            <a:srgbClr val="C00000"/>
                          </a:solidFill>
                          <a:latin typeface="Calibri" pitchFamily="34" charset="0"/>
                        </a:rPr>
                        <a:t> change</a:t>
                      </a:r>
                      <a:endParaRPr lang="en-US" sz="30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dirty="0" smtClean="0">
                          <a:latin typeface="Calibri" pitchFamily="34" charset="0"/>
                        </a:rPr>
                        <a:t>Hiking</a:t>
                      </a: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aseline="0" dirty="0" smtClean="0">
                          <a:latin typeface="Calibri" pitchFamily="34" charset="0"/>
                        </a:rPr>
                        <a:t>Camping</a:t>
                      </a: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dirty="0" smtClean="0">
                          <a:latin typeface="Calibri" pitchFamily="34" charset="0"/>
                        </a:rPr>
                        <a:t>Recreational</a:t>
                      </a:r>
                      <a:r>
                        <a:rPr lang="en-US" sz="3000" baseline="0" dirty="0" smtClean="0">
                          <a:latin typeface="Calibri" pitchFamily="34" charset="0"/>
                        </a:rPr>
                        <a:t> Hunting</a:t>
                      </a:r>
                      <a:endParaRPr lang="en-US" sz="30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dirty="0" smtClean="0">
                          <a:latin typeface="Calibri" pitchFamily="34" charset="0"/>
                        </a:rPr>
                        <a:t>Wildlife Watching</a:t>
                      </a:r>
                      <a:endParaRPr lang="en-US" sz="30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dirty="0" smtClean="0">
                          <a:latin typeface="Calibri" pitchFamily="34" charset="0"/>
                        </a:rPr>
                        <a:t>+/-</a:t>
                      </a:r>
                      <a:endParaRPr lang="en-US" sz="3700" dirty="0">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1" dirty="0" smtClean="0">
                          <a:solidFill>
                            <a:srgbClr val="C00000"/>
                          </a:solidFill>
                          <a:latin typeface="Calibri" pitchFamily="34" charset="0"/>
                        </a:rPr>
                        <a:t>Biodiversity Existence</a:t>
                      </a:r>
                      <a:endParaRPr lang="en-US" sz="30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1" dirty="0" smtClean="0">
                          <a:solidFill>
                            <a:srgbClr val="C00000"/>
                          </a:solidFill>
                          <a:latin typeface="Calibri" pitchFamily="34" charset="0"/>
                        </a:rPr>
                        <a:t>+</a:t>
                      </a:r>
                      <a:endParaRPr lang="en-US" sz="37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1" dirty="0" smtClean="0">
                          <a:solidFill>
                            <a:srgbClr val="C00000"/>
                          </a:solidFill>
                          <a:latin typeface="Calibri" pitchFamily="34" charset="0"/>
                        </a:rPr>
                        <a:t>++</a:t>
                      </a:r>
                      <a:endParaRPr lang="en-US" sz="37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1" dirty="0" smtClean="0">
                          <a:solidFill>
                            <a:srgbClr val="C00000"/>
                          </a:solidFill>
                          <a:latin typeface="Calibri" pitchFamily="34" charset="0"/>
                        </a:rPr>
                        <a:t>++</a:t>
                      </a:r>
                      <a:endParaRPr lang="en-US" sz="37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0" dirty="0" smtClean="0">
                          <a:solidFill>
                            <a:schemeClr val="tx1"/>
                          </a:solidFill>
                          <a:latin typeface="Calibri" pitchFamily="34" charset="0"/>
                        </a:rPr>
                        <a:t>Boating</a:t>
                      </a: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0" dirty="0" smtClean="0">
                          <a:solidFill>
                            <a:schemeClr val="tx1"/>
                          </a:solidFill>
                          <a:latin typeface="Calibri" pitchFamily="34" charset="0"/>
                        </a:rPr>
                        <a:t>+</a:t>
                      </a:r>
                      <a:endParaRPr lang="en-US" sz="3700" b="0" dirty="0">
                        <a:solidFill>
                          <a:schemeClr val="tx1"/>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40000"/>
                      </a:srgbClr>
                    </a:solidFill>
                  </a:tcPr>
                </a:tc>
              </a:tr>
              <a:tr h="650240">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1" dirty="0" smtClean="0">
                          <a:solidFill>
                            <a:srgbClr val="C00000"/>
                          </a:solidFill>
                          <a:latin typeface="Calibri" pitchFamily="34" charset="0"/>
                        </a:rPr>
                        <a:t>Fishing</a:t>
                      </a: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000" b="1" dirty="0" smtClean="0">
                          <a:solidFill>
                            <a:srgbClr val="C00000"/>
                          </a:solidFill>
                          <a:latin typeface="Calibri" pitchFamily="34" charset="0"/>
                        </a:rPr>
                        <a:t>No</a:t>
                      </a:r>
                      <a:r>
                        <a:rPr lang="en-US" sz="3000" b="1" baseline="0" dirty="0" smtClean="0">
                          <a:solidFill>
                            <a:srgbClr val="C00000"/>
                          </a:solidFill>
                          <a:latin typeface="Calibri" pitchFamily="34" charset="0"/>
                        </a:rPr>
                        <a:t> change</a:t>
                      </a:r>
                      <a:endParaRPr lang="en-US" sz="30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1" dirty="0" smtClean="0">
                          <a:solidFill>
                            <a:srgbClr val="C00000"/>
                          </a:solidFill>
                          <a:latin typeface="Calibri" pitchFamily="34" charset="0"/>
                        </a:rPr>
                        <a:t>-</a:t>
                      </a:r>
                      <a:endParaRPr lang="en-US" sz="37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c>
                  <a:txBody>
                    <a:bodyPr/>
                    <a:lstStyle>
                      <a:lvl1pPr marL="0" algn="l" defTabSz="1417895" rtl="0" eaLnBrk="1" latinLnBrk="0" hangingPunct="1">
                        <a:defRPr sz="2900" kern="1200">
                          <a:solidFill>
                            <a:schemeClr val="dk1"/>
                          </a:solidFill>
                          <a:latin typeface="Calibri"/>
                        </a:defRPr>
                      </a:lvl1pPr>
                      <a:lvl2pPr marL="708948" algn="l" defTabSz="1417895" rtl="0" eaLnBrk="1" latinLnBrk="0" hangingPunct="1">
                        <a:defRPr sz="2900" kern="1200">
                          <a:solidFill>
                            <a:schemeClr val="dk1"/>
                          </a:solidFill>
                          <a:latin typeface="Calibri"/>
                        </a:defRPr>
                      </a:lvl2pPr>
                      <a:lvl3pPr marL="1417895" algn="l" defTabSz="1417895" rtl="0" eaLnBrk="1" latinLnBrk="0" hangingPunct="1">
                        <a:defRPr sz="2900" kern="1200">
                          <a:solidFill>
                            <a:schemeClr val="dk1"/>
                          </a:solidFill>
                          <a:latin typeface="Calibri"/>
                        </a:defRPr>
                      </a:lvl3pPr>
                      <a:lvl4pPr marL="2126844" algn="l" defTabSz="1417895" rtl="0" eaLnBrk="1" latinLnBrk="0" hangingPunct="1">
                        <a:defRPr sz="2900" kern="1200">
                          <a:solidFill>
                            <a:schemeClr val="dk1"/>
                          </a:solidFill>
                          <a:latin typeface="Calibri"/>
                        </a:defRPr>
                      </a:lvl4pPr>
                      <a:lvl5pPr marL="2835792" algn="l" defTabSz="1417895" rtl="0" eaLnBrk="1" latinLnBrk="0" hangingPunct="1">
                        <a:defRPr sz="2900" kern="1200">
                          <a:solidFill>
                            <a:schemeClr val="dk1"/>
                          </a:solidFill>
                          <a:latin typeface="Calibri"/>
                        </a:defRPr>
                      </a:lvl5pPr>
                      <a:lvl6pPr marL="3544739" algn="l" defTabSz="1417895" rtl="0" eaLnBrk="1" latinLnBrk="0" hangingPunct="1">
                        <a:defRPr sz="2900" kern="1200">
                          <a:solidFill>
                            <a:schemeClr val="dk1"/>
                          </a:solidFill>
                          <a:latin typeface="Calibri"/>
                        </a:defRPr>
                      </a:lvl6pPr>
                      <a:lvl7pPr marL="4253688" algn="l" defTabSz="1417895" rtl="0" eaLnBrk="1" latinLnBrk="0" hangingPunct="1">
                        <a:defRPr sz="2900" kern="1200">
                          <a:solidFill>
                            <a:schemeClr val="dk1"/>
                          </a:solidFill>
                          <a:latin typeface="Calibri"/>
                        </a:defRPr>
                      </a:lvl7pPr>
                      <a:lvl8pPr marL="4962636" algn="l" defTabSz="1417895" rtl="0" eaLnBrk="1" latinLnBrk="0" hangingPunct="1">
                        <a:defRPr sz="2900" kern="1200">
                          <a:solidFill>
                            <a:schemeClr val="dk1"/>
                          </a:solidFill>
                          <a:latin typeface="Calibri"/>
                        </a:defRPr>
                      </a:lvl8pPr>
                      <a:lvl9pPr marL="5671584" algn="l" defTabSz="1417895" rtl="0" eaLnBrk="1" latinLnBrk="0" hangingPunct="1">
                        <a:defRPr sz="2900" kern="1200">
                          <a:solidFill>
                            <a:schemeClr val="dk1"/>
                          </a:solidFill>
                          <a:latin typeface="Calibri"/>
                        </a:defRPr>
                      </a:lvl9pPr>
                    </a:lstStyle>
                    <a:p>
                      <a:pPr algn="ctr"/>
                      <a:r>
                        <a:rPr lang="en-US" sz="3700" b="1" dirty="0" smtClean="0">
                          <a:solidFill>
                            <a:srgbClr val="C00000"/>
                          </a:solidFill>
                          <a:latin typeface="Calibri" pitchFamily="34" charset="0"/>
                        </a:rPr>
                        <a:t>-</a:t>
                      </a:r>
                      <a:endParaRPr lang="en-US" sz="3700" b="1" dirty="0">
                        <a:solidFill>
                          <a:srgbClr val="C00000"/>
                        </a:solidFill>
                        <a:latin typeface="Calibri" pitchFamily="34" charset="0"/>
                      </a:endParaRPr>
                    </a:p>
                  </a:txBody>
                  <a:tcPr marL="91439" marR="9143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3891A7">
                        <a:tint val="20000"/>
                      </a:srgbClr>
                    </a:solidFill>
                  </a:tcPr>
                </a:tc>
              </a:tr>
            </a:tbl>
          </a:graphicData>
        </a:graphic>
      </p:graphicFrame>
    </p:spTree>
    <p:extLst>
      <p:ext uri="{BB962C8B-B14F-4D97-AF65-F5344CB8AC3E}">
        <p14:creationId xmlns:p14="http://schemas.microsoft.com/office/powerpoint/2010/main" val="20855049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300" dirty="0"/>
              <a:t>How Are These Diagrams Useful?</a:t>
            </a:r>
          </a:p>
        </p:txBody>
      </p:sp>
      <p:sp>
        <p:nvSpPr>
          <p:cNvPr id="3" name="Content Placeholder 2"/>
          <p:cNvSpPr>
            <a:spLocks noGrp="1"/>
          </p:cNvSpPr>
          <p:nvPr>
            <p:ph idx="1"/>
          </p:nvPr>
        </p:nvSpPr>
        <p:spPr>
          <a:xfrm>
            <a:off x="661424" y="1752600"/>
            <a:ext cx="15035778" cy="8915400"/>
          </a:xfrm>
        </p:spPr>
        <p:txBody>
          <a:bodyPr>
            <a:normAutofit/>
          </a:bodyPr>
          <a:lstStyle/>
          <a:p>
            <a:endParaRPr lang="en-US" sz="2100" dirty="0"/>
          </a:p>
          <a:p>
            <a:r>
              <a:rPr lang="en-US" sz="5000" spc="0" dirty="0"/>
              <a:t>Identify the </a:t>
            </a:r>
            <a:r>
              <a:rPr lang="en-US" sz="5000" b="1" i="1" spc="0" dirty="0">
                <a:solidFill>
                  <a:schemeClr val="accent4">
                    <a:lumMod val="75000"/>
                  </a:schemeClr>
                </a:solidFill>
              </a:rPr>
              <a:t>cascade of ecological interactions </a:t>
            </a:r>
            <a:r>
              <a:rPr lang="en-US" sz="5000" spc="0" dirty="0"/>
              <a:t>caused by a management, project, or policy</a:t>
            </a:r>
          </a:p>
          <a:p>
            <a:pPr marL="0" indent="0">
              <a:buNone/>
            </a:pPr>
            <a:endParaRPr lang="en-US" sz="2100" spc="0" dirty="0"/>
          </a:p>
          <a:p>
            <a:r>
              <a:rPr lang="en-US" sz="5000" spc="0" dirty="0"/>
              <a:t>Identify </a:t>
            </a:r>
            <a:r>
              <a:rPr lang="en-US" sz="5000" b="1" i="1" spc="0" dirty="0">
                <a:solidFill>
                  <a:schemeClr val="accent4">
                    <a:lumMod val="75000"/>
                  </a:schemeClr>
                </a:solidFill>
              </a:rPr>
              <a:t>indicators</a:t>
            </a:r>
            <a:r>
              <a:rPr lang="en-US" sz="5000" spc="0" dirty="0"/>
              <a:t> to measure those changes</a:t>
            </a:r>
          </a:p>
          <a:p>
            <a:pPr marL="0" indent="0">
              <a:buNone/>
            </a:pPr>
            <a:endParaRPr lang="en-US" sz="2100" spc="0" dirty="0"/>
          </a:p>
          <a:p>
            <a:r>
              <a:rPr lang="en-US" sz="5000" spc="0" dirty="0"/>
              <a:t>Provide a visual representation of </a:t>
            </a:r>
            <a:r>
              <a:rPr lang="en-US" sz="5000" b="1" i="1" spc="0" dirty="0">
                <a:solidFill>
                  <a:schemeClr val="accent4">
                    <a:lumMod val="75000"/>
                  </a:schemeClr>
                </a:solidFill>
              </a:rPr>
              <a:t>benefits and </a:t>
            </a:r>
            <a:r>
              <a:rPr lang="en-US" sz="5000" b="1" i="1" spc="0" dirty="0" smtClean="0">
                <a:solidFill>
                  <a:schemeClr val="accent4">
                    <a:lumMod val="75000"/>
                  </a:schemeClr>
                </a:solidFill>
              </a:rPr>
              <a:t>tradeoffs</a:t>
            </a:r>
          </a:p>
          <a:p>
            <a:endParaRPr lang="en-US" sz="2100" b="1" i="1" spc="0" dirty="0">
              <a:solidFill>
                <a:schemeClr val="accent4">
                  <a:lumMod val="75000"/>
                </a:schemeClr>
              </a:solidFill>
            </a:endParaRPr>
          </a:p>
          <a:p>
            <a:r>
              <a:rPr lang="en-US" sz="5000" spc="0" dirty="0">
                <a:solidFill>
                  <a:schemeClr val="tx1"/>
                </a:solidFill>
              </a:rPr>
              <a:t>Show</a:t>
            </a:r>
            <a:r>
              <a:rPr lang="en-US" sz="5000" b="1" i="1" spc="0" dirty="0">
                <a:solidFill>
                  <a:schemeClr val="accent4">
                    <a:lumMod val="75000"/>
                  </a:schemeClr>
                </a:solidFill>
              </a:rPr>
              <a:t> analysis steps </a:t>
            </a:r>
            <a:r>
              <a:rPr lang="en-US" sz="5000" spc="0" dirty="0">
                <a:solidFill>
                  <a:schemeClr val="tx1"/>
                </a:solidFill>
              </a:rPr>
              <a:t>and</a:t>
            </a:r>
            <a:r>
              <a:rPr lang="en-US" sz="5000" b="1" i="1" spc="0" dirty="0">
                <a:solidFill>
                  <a:schemeClr val="accent4">
                    <a:lumMod val="75000"/>
                  </a:schemeClr>
                </a:solidFill>
              </a:rPr>
              <a:t> data/models needed</a:t>
            </a:r>
          </a:p>
          <a:p>
            <a:endParaRPr lang="en-US" sz="2100" b="1" i="1" spc="0" dirty="0">
              <a:solidFill>
                <a:schemeClr val="accent4">
                  <a:lumMod val="75000"/>
                </a:schemeClr>
              </a:solidFill>
            </a:endParaRPr>
          </a:p>
          <a:p>
            <a:r>
              <a:rPr lang="en-US" sz="5000" spc="0" dirty="0"/>
              <a:t>Highlight what is </a:t>
            </a:r>
            <a:r>
              <a:rPr lang="en-US" sz="5000" b="1" i="1" spc="0" dirty="0">
                <a:solidFill>
                  <a:schemeClr val="accent4">
                    <a:lumMod val="75000"/>
                  </a:schemeClr>
                </a:solidFill>
              </a:rPr>
              <a:t>known and not known </a:t>
            </a:r>
            <a:r>
              <a:rPr lang="en-US" sz="5000" spc="0" dirty="0">
                <a:solidFill>
                  <a:schemeClr val="accent1"/>
                </a:solidFill>
              </a:rPr>
              <a:t>integrating data and models</a:t>
            </a:r>
          </a:p>
        </p:txBody>
      </p:sp>
    </p:spTree>
    <p:extLst>
      <p:ext uri="{BB962C8B-B14F-4D97-AF65-F5344CB8AC3E}">
        <p14:creationId xmlns:p14="http://schemas.microsoft.com/office/powerpoint/2010/main" val="3826516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Exercise</a:t>
            </a:r>
            <a:endParaRPr lang="en-US" dirty="0"/>
          </a:p>
        </p:txBody>
      </p:sp>
      <p:sp>
        <p:nvSpPr>
          <p:cNvPr id="5" name="Content Placeholder 2"/>
          <p:cNvSpPr>
            <a:spLocks noGrp="1"/>
          </p:cNvSpPr>
          <p:nvPr>
            <p:ph idx="1"/>
          </p:nvPr>
        </p:nvSpPr>
        <p:spPr>
          <a:xfrm>
            <a:off x="762001" y="8534993"/>
            <a:ext cx="14878325" cy="1676400"/>
          </a:xfrm>
        </p:spPr>
        <p:txBody>
          <a:bodyPr>
            <a:normAutofit/>
          </a:bodyPr>
          <a:lstStyle/>
          <a:p>
            <a:pPr marL="0" indent="0" algn="ctr">
              <a:buNone/>
            </a:pPr>
            <a:r>
              <a:rPr lang="en-US" sz="4600" spc="0" dirty="0"/>
              <a:t>Create a means-ends diagram for one of the examples using the given alternative and background materials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2" y="3091250"/>
            <a:ext cx="7283726" cy="54627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1" y="3091250"/>
            <a:ext cx="7258325" cy="5443743"/>
          </a:xfrm>
          <a:prstGeom prst="rect">
            <a:avLst/>
          </a:prstGeom>
        </p:spPr>
      </p:pic>
      <p:sp>
        <p:nvSpPr>
          <p:cNvPr id="8" name="TextBox 7"/>
          <p:cNvSpPr txBox="1"/>
          <p:nvPr/>
        </p:nvSpPr>
        <p:spPr>
          <a:xfrm>
            <a:off x="762002" y="1983253"/>
            <a:ext cx="7283726" cy="1092595"/>
          </a:xfrm>
          <a:prstGeom prst="rect">
            <a:avLst/>
          </a:prstGeom>
          <a:solidFill>
            <a:schemeClr val="accent1">
              <a:alpha val="60000"/>
            </a:schemeClr>
          </a:solidFill>
        </p:spPr>
        <p:txBody>
          <a:bodyPr wrap="square" lIns="91430" tIns="45714" rIns="91430" bIns="45714" rtlCol="0">
            <a:spAutoFit/>
          </a:bodyPr>
          <a:lstStyle/>
          <a:p>
            <a:r>
              <a:rPr lang="en-US" sz="3600" b="1" dirty="0">
                <a:solidFill>
                  <a:schemeClr val="bg1"/>
                </a:solidFill>
                <a:latin typeface="Calibri" pitchFamily="34" charset="0"/>
              </a:rPr>
              <a:t>Great Dismal Swamp:</a:t>
            </a:r>
          </a:p>
          <a:p>
            <a:r>
              <a:rPr lang="en-US" sz="2900" dirty="0">
                <a:solidFill>
                  <a:schemeClr val="bg1"/>
                </a:solidFill>
                <a:latin typeface="Calibri" pitchFamily="34" charset="0"/>
              </a:rPr>
              <a:t>Hydrological Restoration</a:t>
            </a:r>
          </a:p>
        </p:txBody>
      </p:sp>
      <p:sp>
        <p:nvSpPr>
          <p:cNvPr id="10" name="TextBox 9"/>
          <p:cNvSpPr txBox="1"/>
          <p:nvPr/>
        </p:nvSpPr>
        <p:spPr>
          <a:xfrm>
            <a:off x="8381999" y="1983253"/>
            <a:ext cx="7258325" cy="1092595"/>
          </a:xfrm>
          <a:prstGeom prst="rect">
            <a:avLst/>
          </a:prstGeom>
          <a:solidFill>
            <a:schemeClr val="accent1">
              <a:alpha val="60000"/>
            </a:schemeClr>
          </a:solidFill>
        </p:spPr>
        <p:txBody>
          <a:bodyPr wrap="square" lIns="91430" tIns="45714" rIns="91430" bIns="45714" rtlCol="0">
            <a:spAutoFit/>
          </a:bodyPr>
          <a:lstStyle/>
          <a:p>
            <a:r>
              <a:rPr lang="en-US" sz="3600" b="1" dirty="0">
                <a:solidFill>
                  <a:schemeClr val="bg1"/>
                </a:solidFill>
                <a:latin typeface="Calibri" pitchFamily="34" charset="0"/>
              </a:rPr>
              <a:t>The Marsh Project:</a:t>
            </a:r>
          </a:p>
          <a:p>
            <a:r>
              <a:rPr lang="en-US" sz="2900" dirty="0">
                <a:solidFill>
                  <a:schemeClr val="bg1"/>
                </a:solidFill>
                <a:latin typeface="Calibri" pitchFamily="34" charset="0"/>
              </a:rPr>
              <a:t>Prescribed Burning</a:t>
            </a:r>
          </a:p>
        </p:txBody>
      </p:sp>
      <p:sp>
        <p:nvSpPr>
          <p:cNvPr id="9" name="Date Placeholder 3"/>
          <p:cNvSpPr>
            <a:spLocks noGrp="1"/>
          </p:cNvSpPr>
          <p:nvPr>
            <p:ph type="dt" sz="half" idx="10"/>
          </p:nvPr>
        </p:nvSpPr>
        <p:spPr>
          <a:xfrm>
            <a:off x="9067800" y="10368523"/>
            <a:ext cx="6534150" cy="756677"/>
          </a:xfrm>
          <a:prstGeom prst="rect">
            <a:avLst/>
          </a:prstGeom>
          <a:solidFill>
            <a:srgbClr val="EEECE1"/>
          </a:solidFill>
          <a:ln w="19050">
            <a:solidFill>
              <a:srgbClr val="001A57"/>
            </a:solidFill>
          </a:ln>
        </p:spPr>
        <p:txBody>
          <a:bodyPr/>
          <a:lstStyle>
            <a:lvl1pPr algn="r">
              <a:defRPr sz="1700">
                <a:latin typeface="Calibri" pitchFamily="34" charset="0"/>
              </a:defRPr>
            </a:lvl1pPr>
          </a:lstStyle>
          <a:p>
            <a:pPr>
              <a:defRPr/>
            </a:pPr>
            <a:r>
              <a:rPr lang="en-US" kern="0" dirty="0" smtClean="0">
                <a:solidFill>
                  <a:srgbClr val="001A57"/>
                </a:solidFill>
              </a:rPr>
              <a:t>National Ecosystem Services Partnership</a:t>
            </a:r>
          </a:p>
          <a:p>
            <a:pPr>
              <a:defRPr/>
            </a:pPr>
            <a:r>
              <a:rPr lang="en-US" kern="0" dirty="0" smtClean="0">
                <a:solidFill>
                  <a:srgbClr val="001A57"/>
                </a:solidFill>
              </a:rPr>
              <a:t>www.nespguidebook.com</a:t>
            </a:r>
          </a:p>
        </p:txBody>
      </p:sp>
    </p:spTree>
    <p:extLst>
      <p:ext uri="{BB962C8B-B14F-4D97-AF65-F5344CB8AC3E}">
        <p14:creationId xmlns:p14="http://schemas.microsoft.com/office/powerpoint/2010/main" val="1617742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341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6200" dirty="0"/>
              <a:t>What Are Means-Ends Diagrams?</a:t>
            </a:r>
          </a:p>
        </p:txBody>
      </p:sp>
      <p:sp>
        <p:nvSpPr>
          <p:cNvPr id="7" name="Content Placeholder 6"/>
          <p:cNvSpPr>
            <a:spLocks noGrp="1"/>
          </p:cNvSpPr>
          <p:nvPr>
            <p:ph idx="1"/>
          </p:nvPr>
        </p:nvSpPr>
        <p:spPr>
          <a:xfrm>
            <a:off x="661424" y="1828800"/>
            <a:ext cx="15035778" cy="8915400"/>
          </a:xfrm>
        </p:spPr>
        <p:txBody>
          <a:bodyPr/>
          <a:lstStyle/>
          <a:p>
            <a:r>
              <a:rPr lang="en-US" spc="0" dirty="0"/>
              <a:t>Visual mapping tools </a:t>
            </a:r>
          </a:p>
          <a:p>
            <a:r>
              <a:rPr lang="en-US" spc="0" dirty="0"/>
              <a:t>AKA path models, influence diagrams, causal chains, and belief networks</a:t>
            </a:r>
          </a:p>
          <a:p>
            <a:r>
              <a:rPr lang="en-US" spc="0" dirty="0"/>
              <a:t>In the FRMES guidebook, they assess how management, project, or policy options change the provision of ecosystem services through ecological pathways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2" y="6234423"/>
            <a:ext cx="12829752" cy="450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784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981199" y="1981200"/>
            <a:ext cx="12551718" cy="8839200"/>
            <a:chOff x="1197917" y="955562"/>
            <a:chExt cx="13335000" cy="9826760"/>
          </a:xfrm>
        </p:grpSpPr>
        <p:grpSp>
          <p:nvGrpSpPr>
            <p:cNvPr id="28" name="Group 27"/>
            <p:cNvGrpSpPr/>
            <p:nvPr/>
          </p:nvGrpSpPr>
          <p:grpSpPr>
            <a:xfrm>
              <a:off x="1197917" y="955562"/>
              <a:ext cx="13335000" cy="9826760"/>
              <a:chOff x="1197917" y="955562"/>
              <a:chExt cx="13335000" cy="9826760"/>
            </a:xfrm>
          </p:grpSpPr>
          <p:sp>
            <p:nvSpPr>
              <p:cNvPr id="17" name="Down Arrow 16"/>
              <p:cNvSpPr/>
              <p:nvPr/>
            </p:nvSpPr>
            <p:spPr>
              <a:xfrm>
                <a:off x="7204138" y="2781633"/>
                <a:ext cx="364553" cy="963816"/>
              </a:xfrm>
              <a:prstGeom prst="downArrow">
                <a:avLst/>
              </a:prstGeom>
              <a:solidFill>
                <a:schemeClr val="bg1">
                  <a:lumMod val="85000"/>
                </a:schemeClr>
              </a:solidFill>
              <a:ln w="12700" cap="flat" cmpd="sng" algn="ctr">
                <a:solidFill>
                  <a:schemeClr val="bg1">
                    <a:lumMod val="85000"/>
                  </a:schemeClr>
                </a:solidFill>
                <a:prstDash val="solid"/>
                <a:miter lim="800000"/>
              </a:ln>
              <a:effectLst/>
            </p:spPr>
            <p:txBody>
              <a:bodyPr rtlCol="0" anchor="ctr"/>
              <a:lstStyle/>
              <a:p>
                <a:pPr algn="ctr" defTabSz="914107">
                  <a:defRPr/>
                </a:pPr>
                <a:endParaRPr lang="en-US" sz="1700" kern="0" dirty="0">
                  <a:solidFill>
                    <a:sysClr val="window" lastClr="FFFFFF"/>
                  </a:solidFill>
                </a:endParaRPr>
              </a:p>
            </p:txBody>
          </p:sp>
          <p:sp>
            <p:nvSpPr>
              <p:cNvPr id="18" name="Down Arrow 17"/>
              <p:cNvSpPr/>
              <p:nvPr/>
            </p:nvSpPr>
            <p:spPr>
              <a:xfrm>
                <a:off x="7204138" y="5145281"/>
                <a:ext cx="364553" cy="963816"/>
              </a:xfrm>
              <a:prstGeom prst="downArrow">
                <a:avLst/>
              </a:prstGeom>
              <a:solidFill>
                <a:schemeClr val="bg1">
                  <a:lumMod val="85000"/>
                </a:schemeClr>
              </a:solidFill>
              <a:ln w="12700" cap="flat" cmpd="sng" algn="ctr">
                <a:solidFill>
                  <a:schemeClr val="bg1">
                    <a:lumMod val="85000"/>
                  </a:schemeClr>
                </a:solidFill>
                <a:prstDash val="solid"/>
                <a:miter lim="800000"/>
              </a:ln>
              <a:effectLst/>
            </p:spPr>
            <p:txBody>
              <a:bodyPr rtlCol="0" anchor="ctr"/>
              <a:lstStyle/>
              <a:p>
                <a:pPr algn="ctr" defTabSz="914107">
                  <a:defRPr/>
                </a:pPr>
                <a:endParaRPr lang="en-US" sz="1700" kern="0" dirty="0">
                  <a:solidFill>
                    <a:sysClr val="window" lastClr="FFFFFF"/>
                  </a:solidFill>
                </a:endParaRPr>
              </a:p>
            </p:txBody>
          </p:sp>
          <p:sp>
            <p:nvSpPr>
              <p:cNvPr id="19" name="Down Arrow 18"/>
              <p:cNvSpPr/>
              <p:nvPr/>
            </p:nvSpPr>
            <p:spPr>
              <a:xfrm>
                <a:off x="7204138" y="7508929"/>
                <a:ext cx="364553" cy="963816"/>
              </a:xfrm>
              <a:prstGeom prst="downArrow">
                <a:avLst/>
              </a:prstGeom>
              <a:solidFill>
                <a:schemeClr val="bg1">
                  <a:lumMod val="85000"/>
                </a:schemeClr>
              </a:solidFill>
              <a:ln w="12700" cap="flat" cmpd="sng" algn="ctr">
                <a:solidFill>
                  <a:schemeClr val="bg1">
                    <a:lumMod val="85000"/>
                  </a:schemeClr>
                </a:solidFill>
                <a:prstDash val="solid"/>
                <a:miter lim="800000"/>
              </a:ln>
              <a:effectLst/>
            </p:spPr>
            <p:txBody>
              <a:bodyPr rtlCol="0" anchor="ctr"/>
              <a:lstStyle/>
              <a:p>
                <a:pPr algn="ctr" defTabSz="914107">
                  <a:defRPr/>
                </a:pPr>
                <a:endParaRPr lang="en-US" sz="1700" kern="0" dirty="0">
                  <a:solidFill>
                    <a:sysClr val="window" lastClr="FFFFFF"/>
                  </a:solidFill>
                </a:endParaRPr>
              </a:p>
            </p:txBody>
          </p:sp>
          <p:sp>
            <p:nvSpPr>
              <p:cNvPr id="20" name="Down Arrow 19"/>
              <p:cNvSpPr/>
              <p:nvPr/>
            </p:nvSpPr>
            <p:spPr>
              <a:xfrm>
                <a:off x="7204138" y="9818506"/>
                <a:ext cx="364553" cy="963816"/>
              </a:xfrm>
              <a:prstGeom prst="downArrow">
                <a:avLst/>
              </a:prstGeom>
              <a:solidFill>
                <a:schemeClr val="bg1">
                  <a:lumMod val="85000"/>
                </a:schemeClr>
              </a:solidFill>
              <a:ln w="12700" cap="flat" cmpd="sng" algn="ctr">
                <a:solidFill>
                  <a:schemeClr val="bg1">
                    <a:lumMod val="85000"/>
                  </a:schemeClr>
                </a:solidFill>
                <a:prstDash val="solid"/>
                <a:miter lim="800000"/>
              </a:ln>
              <a:effectLst/>
            </p:spPr>
            <p:txBody>
              <a:bodyPr rtlCol="0" anchor="ctr"/>
              <a:lstStyle/>
              <a:p>
                <a:pPr algn="ctr" defTabSz="914107">
                  <a:defRPr/>
                </a:pPr>
                <a:endParaRPr lang="en-US" sz="1700" kern="0" dirty="0">
                  <a:solidFill>
                    <a:sysClr val="window" lastClr="FFFFFF"/>
                  </a:solidFill>
                </a:endParaRPr>
              </a:p>
            </p:txBody>
          </p:sp>
          <p:grpSp>
            <p:nvGrpSpPr>
              <p:cNvPr id="21" name="Group 20"/>
              <p:cNvGrpSpPr/>
              <p:nvPr/>
            </p:nvGrpSpPr>
            <p:grpSpPr>
              <a:xfrm>
                <a:off x="1197917" y="955562"/>
                <a:ext cx="13335000" cy="9826760"/>
                <a:chOff x="1168768" y="719666"/>
                <a:chExt cx="9237975" cy="5593748"/>
              </a:xfrm>
              <a:solidFill>
                <a:schemeClr val="bg1">
                  <a:lumMod val="85000"/>
                </a:schemeClr>
              </a:solidFill>
            </p:grpSpPr>
            <p:graphicFrame>
              <p:nvGraphicFramePr>
                <p:cNvPr id="22" name="Diagram 21"/>
                <p:cNvGraphicFramePr/>
                <p:nvPr>
                  <p:extLst>
                    <p:ext uri="{D42A27DB-BD31-4B8C-83A1-F6EECF244321}">
                      <p14:modId xmlns:p14="http://schemas.microsoft.com/office/powerpoint/2010/main" val="3284003099"/>
                    </p:ext>
                  </p:extLst>
                </p:nvPr>
              </p:nvGraphicFramePr>
              <p:xfrm>
                <a:off x="2032000" y="719666"/>
                <a:ext cx="8374743" cy="5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p:cNvSpPr txBox="1"/>
                <p:nvPr/>
              </p:nvSpPr>
              <p:spPr>
                <a:xfrm>
                  <a:off x="5582195" y="1848785"/>
                  <a:ext cx="4016271" cy="272680"/>
                </a:xfrm>
                <a:prstGeom prst="rect">
                  <a:avLst/>
                </a:prstGeom>
                <a:noFill/>
                <a:ln>
                  <a:noFill/>
                </a:ln>
              </p:spPr>
              <p:txBody>
                <a:bodyPr wrap="none" rtlCol="0">
                  <a:spAutoFit/>
                </a:bodyPr>
                <a:lstStyle/>
                <a:p>
                  <a:pPr defTabSz="914107">
                    <a:defRPr/>
                  </a:pPr>
                  <a:r>
                    <a:rPr lang="en-US" sz="2200" i="1" kern="0" dirty="0">
                      <a:solidFill>
                        <a:prstClr val="white">
                          <a:lumMod val="50000"/>
                        </a:prstClr>
                      </a:solidFill>
                    </a:rPr>
                    <a:t>Management alternatives or project options</a:t>
                  </a:r>
                </a:p>
              </p:txBody>
            </p:sp>
            <p:sp>
              <p:nvSpPr>
                <p:cNvPr id="24" name="TextBox 23"/>
                <p:cNvSpPr txBox="1"/>
                <p:nvPr/>
              </p:nvSpPr>
              <p:spPr>
                <a:xfrm>
                  <a:off x="5582195" y="3194259"/>
                  <a:ext cx="3524295" cy="272680"/>
                </a:xfrm>
                <a:prstGeom prst="rect">
                  <a:avLst/>
                </a:prstGeom>
                <a:noFill/>
                <a:ln>
                  <a:noFill/>
                </a:ln>
              </p:spPr>
              <p:txBody>
                <a:bodyPr wrap="none" rtlCol="0">
                  <a:spAutoFit/>
                </a:bodyPr>
                <a:lstStyle/>
                <a:p>
                  <a:pPr defTabSz="914107">
                    <a:defRPr/>
                  </a:pPr>
                  <a:r>
                    <a:rPr lang="en-US" sz="2200" i="1" kern="0" dirty="0">
                      <a:solidFill>
                        <a:prstClr val="white">
                          <a:lumMod val="50000"/>
                        </a:prstClr>
                      </a:solidFill>
                    </a:rPr>
                    <a:t>Alternatives matrix comparing options</a:t>
                  </a:r>
                </a:p>
              </p:txBody>
            </p:sp>
            <p:sp>
              <p:nvSpPr>
                <p:cNvPr id="25" name="TextBox 24"/>
                <p:cNvSpPr txBox="1"/>
                <p:nvPr/>
              </p:nvSpPr>
              <p:spPr>
                <a:xfrm>
                  <a:off x="5582195" y="4539733"/>
                  <a:ext cx="3969079" cy="272680"/>
                </a:xfrm>
                <a:prstGeom prst="rect">
                  <a:avLst/>
                </a:prstGeom>
                <a:noFill/>
                <a:ln>
                  <a:noFill/>
                </a:ln>
              </p:spPr>
              <p:txBody>
                <a:bodyPr wrap="none" rtlCol="0">
                  <a:spAutoFit/>
                </a:bodyPr>
                <a:lstStyle/>
                <a:p>
                  <a:pPr defTabSz="914107">
                    <a:defRPr/>
                  </a:pPr>
                  <a:r>
                    <a:rPr lang="en-US" sz="2200" i="1" kern="0" dirty="0">
                      <a:solidFill>
                        <a:prstClr val="white">
                          <a:lumMod val="50000"/>
                        </a:prstClr>
                      </a:solidFill>
                    </a:rPr>
                    <a:t>Set of desired outcomes and key indicators</a:t>
                  </a:r>
                </a:p>
              </p:txBody>
            </p:sp>
            <p:sp>
              <p:nvSpPr>
                <p:cNvPr id="26" name="U-Turn Arrow 15"/>
                <p:cNvSpPr/>
                <p:nvPr/>
              </p:nvSpPr>
              <p:spPr>
                <a:xfrm rot="16200000">
                  <a:off x="596240" y="1675802"/>
                  <a:ext cx="5210140" cy="4065083"/>
                </a:xfrm>
                <a:custGeom>
                  <a:avLst/>
                  <a:gdLst>
                    <a:gd name="connsiteX0" fmla="*/ 0 w 6002621"/>
                    <a:gd name="connsiteY0" fmla="*/ 4571194 h 4571194"/>
                    <a:gd name="connsiteX1" fmla="*/ 0 w 6002621"/>
                    <a:gd name="connsiteY1" fmla="*/ 463565 h 4571194"/>
                    <a:gd name="connsiteX2" fmla="*/ 463565 w 6002621"/>
                    <a:gd name="connsiteY2" fmla="*/ 0 h 4571194"/>
                    <a:gd name="connsiteX3" fmla="*/ 4474745 w 6002621"/>
                    <a:gd name="connsiteY3" fmla="*/ 0 h 4571194"/>
                    <a:gd name="connsiteX4" fmla="*/ 4938310 w 6002621"/>
                    <a:gd name="connsiteY4" fmla="*/ 463565 h 4571194"/>
                    <a:gd name="connsiteX5" fmla="*/ 4938310 w 6002621"/>
                    <a:gd name="connsiteY5" fmla="*/ 463565 h 4571194"/>
                    <a:gd name="connsiteX6" fmla="*/ 6002621 w 6002621"/>
                    <a:gd name="connsiteY6" fmla="*/ 463565 h 4571194"/>
                    <a:gd name="connsiteX7" fmla="*/ 4859823 w 6002621"/>
                    <a:gd name="connsiteY7" fmla="*/ 1597541 h 4571194"/>
                    <a:gd name="connsiteX8" fmla="*/ 3717024 w 6002621"/>
                    <a:gd name="connsiteY8" fmla="*/ 463565 h 4571194"/>
                    <a:gd name="connsiteX9" fmla="*/ 4781335 w 6002621"/>
                    <a:gd name="connsiteY9" fmla="*/ 463565 h 4571194"/>
                    <a:gd name="connsiteX10" fmla="*/ 4781335 w 6002621"/>
                    <a:gd name="connsiteY10" fmla="*/ 463565 h 4571194"/>
                    <a:gd name="connsiteX11" fmla="*/ 4474745 w 6002621"/>
                    <a:gd name="connsiteY11" fmla="*/ 156975 h 4571194"/>
                    <a:gd name="connsiteX12" fmla="*/ 463565 w 6002621"/>
                    <a:gd name="connsiteY12" fmla="*/ 156975 h 4571194"/>
                    <a:gd name="connsiteX13" fmla="*/ 156975 w 6002621"/>
                    <a:gd name="connsiteY13" fmla="*/ 463565 h 4571194"/>
                    <a:gd name="connsiteX14" fmla="*/ 156975 w 6002621"/>
                    <a:gd name="connsiteY14" fmla="*/ 4571194 h 4571194"/>
                    <a:gd name="connsiteX15" fmla="*/ 0 w 6002621"/>
                    <a:gd name="connsiteY15" fmla="*/ 4571194 h 4571194"/>
                    <a:gd name="connsiteX0" fmla="*/ 0 w 5279809"/>
                    <a:gd name="connsiteY0" fmla="*/ 4571194 h 4571194"/>
                    <a:gd name="connsiteX1" fmla="*/ 0 w 5279809"/>
                    <a:gd name="connsiteY1" fmla="*/ 463565 h 4571194"/>
                    <a:gd name="connsiteX2" fmla="*/ 463565 w 5279809"/>
                    <a:gd name="connsiteY2" fmla="*/ 0 h 4571194"/>
                    <a:gd name="connsiteX3" fmla="*/ 4474745 w 5279809"/>
                    <a:gd name="connsiteY3" fmla="*/ 0 h 4571194"/>
                    <a:gd name="connsiteX4" fmla="*/ 4938310 w 5279809"/>
                    <a:gd name="connsiteY4" fmla="*/ 463565 h 4571194"/>
                    <a:gd name="connsiteX5" fmla="*/ 4938310 w 5279809"/>
                    <a:gd name="connsiteY5" fmla="*/ 463565 h 4571194"/>
                    <a:gd name="connsiteX6" fmla="*/ 5279809 w 5279809"/>
                    <a:gd name="connsiteY6" fmla="*/ 446148 h 4571194"/>
                    <a:gd name="connsiteX7" fmla="*/ 4859823 w 5279809"/>
                    <a:gd name="connsiteY7" fmla="*/ 1597541 h 4571194"/>
                    <a:gd name="connsiteX8" fmla="*/ 3717024 w 5279809"/>
                    <a:gd name="connsiteY8" fmla="*/ 463565 h 4571194"/>
                    <a:gd name="connsiteX9" fmla="*/ 4781335 w 5279809"/>
                    <a:gd name="connsiteY9" fmla="*/ 463565 h 4571194"/>
                    <a:gd name="connsiteX10" fmla="*/ 4781335 w 5279809"/>
                    <a:gd name="connsiteY10" fmla="*/ 463565 h 4571194"/>
                    <a:gd name="connsiteX11" fmla="*/ 4474745 w 5279809"/>
                    <a:gd name="connsiteY11" fmla="*/ 156975 h 4571194"/>
                    <a:gd name="connsiteX12" fmla="*/ 463565 w 5279809"/>
                    <a:gd name="connsiteY12" fmla="*/ 156975 h 4571194"/>
                    <a:gd name="connsiteX13" fmla="*/ 156975 w 5279809"/>
                    <a:gd name="connsiteY13" fmla="*/ 463565 h 4571194"/>
                    <a:gd name="connsiteX14" fmla="*/ 156975 w 5279809"/>
                    <a:gd name="connsiteY14" fmla="*/ 4571194 h 4571194"/>
                    <a:gd name="connsiteX15" fmla="*/ 0 w 5279809"/>
                    <a:gd name="connsiteY15" fmla="*/ 4571194 h 4571194"/>
                    <a:gd name="connsiteX0" fmla="*/ 0 w 5279809"/>
                    <a:gd name="connsiteY0" fmla="*/ 4571194 h 4571194"/>
                    <a:gd name="connsiteX1" fmla="*/ 0 w 5279809"/>
                    <a:gd name="connsiteY1" fmla="*/ 463565 h 4571194"/>
                    <a:gd name="connsiteX2" fmla="*/ 463565 w 5279809"/>
                    <a:gd name="connsiteY2" fmla="*/ 0 h 4571194"/>
                    <a:gd name="connsiteX3" fmla="*/ 4474745 w 5279809"/>
                    <a:gd name="connsiteY3" fmla="*/ 0 h 4571194"/>
                    <a:gd name="connsiteX4" fmla="*/ 4938310 w 5279809"/>
                    <a:gd name="connsiteY4" fmla="*/ 463565 h 4571194"/>
                    <a:gd name="connsiteX5" fmla="*/ 4938310 w 5279809"/>
                    <a:gd name="connsiteY5" fmla="*/ 463565 h 4571194"/>
                    <a:gd name="connsiteX6" fmla="*/ 5279809 w 5279809"/>
                    <a:gd name="connsiteY6" fmla="*/ 446148 h 4571194"/>
                    <a:gd name="connsiteX7" fmla="*/ 4859823 w 5279809"/>
                    <a:gd name="connsiteY7" fmla="*/ 1597541 h 4571194"/>
                    <a:gd name="connsiteX8" fmla="*/ 4622716 w 5279809"/>
                    <a:gd name="connsiteY8" fmla="*/ 507107 h 4571194"/>
                    <a:gd name="connsiteX9" fmla="*/ 4781335 w 5279809"/>
                    <a:gd name="connsiteY9" fmla="*/ 463565 h 4571194"/>
                    <a:gd name="connsiteX10" fmla="*/ 4781335 w 5279809"/>
                    <a:gd name="connsiteY10" fmla="*/ 463565 h 4571194"/>
                    <a:gd name="connsiteX11" fmla="*/ 4474745 w 5279809"/>
                    <a:gd name="connsiteY11" fmla="*/ 156975 h 4571194"/>
                    <a:gd name="connsiteX12" fmla="*/ 463565 w 5279809"/>
                    <a:gd name="connsiteY12" fmla="*/ 156975 h 4571194"/>
                    <a:gd name="connsiteX13" fmla="*/ 156975 w 5279809"/>
                    <a:gd name="connsiteY13" fmla="*/ 463565 h 4571194"/>
                    <a:gd name="connsiteX14" fmla="*/ 156975 w 5279809"/>
                    <a:gd name="connsiteY14" fmla="*/ 4571194 h 4571194"/>
                    <a:gd name="connsiteX15" fmla="*/ 0 w 5279809"/>
                    <a:gd name="connsiteY15" fmla="*/ 4571194 h 4571194"/>
                    <a:gd name="connsiteX0" fmla="*/ 0 w 5279809"/>
                    <a:gd name="connsiteY0" fmla="*/ 4571194 h 4571194"/>
                    <a:gd name="connsiteX1" fmla="*/ 0 w 5279809"/>
                    <a:gd name="connsiteY1" fmla="*/ 463565 h 4571194"/>
                    <a:gd name="connsiteX2" fmla="*/ 463565 w 5279809"/>
                    <a:gd name="connsiteY2" fmla="*/ 0 h 4571194"/>
                    <a:gd name="connsiteX3" fmla="*/ 4474745 w 5279809"/>
                    <a:gd name="connsiteY3" fmla="*/ 0 h 4571194"/>
                    <a:gd name="connsiteX4" fmla="*/ 4938310 w 5279809"/>
                    <a:gd name="connsiteY4" fmla="*/ 463565 h 4571194"/>
                    <a:gd name="connsiteX5" fmla="*/ 4938310 w 5279809"/>
                    <a:gd name="connsiteY5" fmla="*/ 463565 h 4571194"/>
                    <a:gd name="connsiteX6" fmla="*/ 5279809 w 5279809"/>
                    <a:gd name="connsiteY6" fmla="*/ 446148 h 4571194"/>
                    <a:gd name="connsiteX7" fmla="*/ 4938200 w 5279809"/>
                    <a:gd name="connsiteY7" fmla="*/ 857312 h 4571194"/>
                    <a:gd name="connsiteX8" fmla="*/ 4622716 w 5279809"/>
                    <a:gd name="connsiteY8" fmla="*/ 507107 h 4571194"/>
                    <a:gd name="connsiteX9" fmla="*/ 4781335 w 5279809"/>
                    <a:gd name="connsiteY9" fmla="*/ 463565 h 4571194"/>
                    <a:gd name="connsiteX10" fmla="*/ 4781335 w 5279809"/>
                    <a:gd name="connsiteY10" fmla="*/ 463565 h 4571194"/>
                    <a:gd name="connsiteX11" fmla="*/ 4474745 w 5279809"/>
                    <a:gd name="connsiteY11" fmla="*/ 156975 h 4571194"/>
                    <a:gd name="connsiteX12" fmla="*/ 463565 w 5279809"/>
                    <a:gd name="connsiteY12" fmla="*/ 156975 h 4571194"/>
                    <a:gd name="connsiteX13" fmla="*/ 156975 w 5279809"/>
                    <a:gd name="connsiteY13" fmla="*/ 463565 h 4571194"/>
                    <a:gd name="connsiteX14" fmla="*/ 156975 w 5279809"/>
                    <a:gd name="connsiteY14" fmla="*/ 4571194 h 4571194"/>
                    <a:gd name="connsiteX15" fmla="*/ 0 w 5279809"/>
                    <a:gd name="connsiteY15" fmla="*/ 4571194 h 4571194"/>
                    <a:gd name="connsiteX0" fmla="*/ 0 w 5279809"/>
                    <a:gd name="connsiteY0" fmla="*/ 4571194 h 4571194"/>
                    <a:gd name="connsiteX1" fmla="*/ 0 w 5279809"/>
                    <a:gd name="connsiteY1" fmla="*/ 463565 h 4571194"/>
                    <a:gd name="connsiteX2" fmla="*/ 463565 w 5279809"/>
                    <a:gd name="connsiteY2" fmla="*/ 0 h 4571194"/>
                    <a:gd name="connsiteX3" fmla="*/ 4474745 w 5279809"/>
                    <a:gd name="connsiteY3" fmla="*/ 0 h 4571194"/>
                    <a:gd name="connsiteX4" fmla="*/ 4938310 w 5279809"/>
                    <a:gd name="connsiteY4" fmla="*/ 463565 h 4571194"/>
                    <a:gd name="connsiteX5" fmla="*/ 4938310 w 5279809"/>
                    <a:gd name="connsiteY5" fmla="*/ 463565 h 4571194"/>
                    <a:gd name="connsiteX6" fmla="*/ 5279809 w 5279809"/>
                    <a:gd name="connsiteY6" fmla="*/ 446148 h 4571194"/>
                    <a:gd name="connsiteX7" fmla="*/ 4938200 w 5279809"/>
                    <a:gd name="connsiteY7" fmla="*/ 857312 h 4571194"/>
                    <a:gd name="connsiteX8" fmla="*/ 4518213 w 5279809"/>
                    <a:gd name="connsiteY8" fmla="*/ 454856 h 4571194"/>
                    <a:gd name="connsiteX9" fmla="*/ 4781335 w 5279809"/>
                    <a:gd name="connsiteY9" fmla="*/ 463565 h 4571194"/>
                    <a:gd name="connsiteX10" fmla="*/ 4781335 w 5279809"/>
                    <a:gd name="connsiteY10" fmla="*/ 463565 h 4571194"/>
                    <a:gd name="connsiteX11" fmla="*/ 4474745 w 5279809"/>
                    <a:gd name="connsiteY11" fmla="*/ 156975 h 4571194"/>
                    <a:gd name="connsiteX12" fmla="*/ 463565 w 5279809"/>
                    <a:gd name="connsiteY12" fmla="*/ 156975 h 4571194"/>
                    <a:gd name="connsiteX13" fmla="*/ 156975 w 5279809"/>
                    <a:gd name="connsiteY13" fmla="*/ 463565 h 4571194"/>
                    <a:gd name="connsiteX14" fmla="*/ 156975 w 5279809"/>
                    <a:gd name="connsiteY14" fmla="*/ 4571194 h 4571194"/>
                    <a:gd name="connsiteX15" fmla="*/ 0 w 5279809"/>
                    <a:gd name="connsiteY15" fmla="*/ 4571194 h 4571194"/>
                    <a:gd name="connsiteX0" fmla="*/ 0 w 5279809"/>
                    <a:gd name="connsiteY0" fmla="*/ 4571194 h 4571194"/>
                    <a:gd name="connsiteX1" fmla="*/ 0 w 5279809"/>
                    <a:gd name="connsiteY1" fmla="*/ 463565 h 4571194"/>
                    <a:gd name="connsiteX2" fmla="*/ 463565 w 5279809"/>
                    <a:gd name="connsiteY2" fmla="*/ 0 h 4571194"/>
                    <a:gd name="connsiteX3" fmla="*/ 4474745 w 5279809"/>
                    <a:gd name="connsiteY3" fmla="*/ 0 h 4571194"/>
                    <a:gd name="connsiteX4" fmla="*/ 4938310 w 5279809"/>
                    <a:gd name="connsiteY4" fmla="*/ 463565 h 4571194"/>
                    <a:gd name="connsiteX5" fmla="*/ 4938310 w 5279809"/>
                    <a:gd name="connsiteY5" fmla="*/ 463565 h 4571194"/>
                    <a:gd name="connsiteX6" fmla="*/ 5279809 w 5279809"/>
                    <a:gd name="connsiteY6" fmla="*/ 446148 h 4571194"/>
                    <a:gd name="connsiteX7" fmla="*/ 4938200 w 5279809"/>
                    <a:gd name="connsiteY7" fmla="*/ 857312 h 4571194"/>
                    <a:gd name="connsiteX8" fmla="*/ 4492088 w 5279809"/>
                    <a:gd name="connsiteY8" fmla="*/ 480982 h 4571194"/>
                    <a:gd name="connsiteX9" fmla="*/ 4781335 w 5279809"/>
                    <a:gd name="connsiteY9" fmla="*/ 463565 h 4571194"/>
                    <a:gd name="connsiteX10" fmla="*/ 4781335 w 5279809"/>
                    <a:gd name="connsiteY10" fmla="*/ 463565 h 4571194"/>
                    <a:gd name="connsiteX11" fmla="*/ 4474745 w 5279809"/>
                    <a:gd name="connsiteY11" fmla="*/ 156975 h 4571194"/>
                    <a:gd name="connsiteX12" fmla="*/ 463565 w 5279809"/>
                    <a:gd name="connsiteY12" fmla="*/ 156975 h 4571194"/>
                    <a:gd name="connsiteX13" fmla="*/ 156975 w 5279809"/>
                    <a:gd name="connsiteY13" fmla="*/ 463565 h 4571194"/>
                    <a:gd name="connsiteX14" fmla="*/ 156975 w 5279809"/>
                    <a:gd name="connsiteY14" fmla="*/ 4571194 h 4571194"/>
                    <a:gd name="connsiteX15" fmla="*/ 0 w 5279809"/>
                    <a:gd name="connsiteY15" fmla="*/ 4571194 h 4571194"/>
                    <a:gd name="connsiteX0" fmla="*/ 0 w 5279809"/>
                    <a:gd name="connsiteY0" fmla="*/ 4571194 h 4571194"/>
                    <a:gd name="connsiteX1" fmla="*/ 0 w 5279809"/>
                    <a:gd name="connsiteY1" fmla="*/ 463565 h 4571194"/>
                    <a:gd name="connsiteX2" fmla="*/ 463565 w 5279809"/>
                    <a:gd name="connsiteY2" fmla="*/ 0 h 4571194"/>
                    <a:gd name="connsiteX3" fmla="*/ 4474745 w 5279809"/>
                    <a:gd name="connsiteY3" fmla="*/ 0 h 4571194"/>
                    <a:gd name="connsiteX4" fmla="*/ 4938310 w 5279809"/>
                    <a:gd name="connsiteY4" fmla="*/ 463565 h 4571194"/>
                    <a:gd name="connsiteX5" fmla="*/ 4938310 w 5279809"/>
                    <a:gd name="connsiteY5" fmla="*/ 463565 h 4571194"/>
                    <a:gd name="connsiteX6" fmla="*/ 5279809 w 5279809"/>
                    <a:gd name="connsiteY6" fmla="*/ 446148 h 4571194"/>
                    <a:gd name="connsiteX7" fmla="*/ 4851114 w 5279809"/>
                    <a:gd name="connsiteY7" fmla="*/ 857312 h 4571194"/>
                    <a:gd name="connsiteX8" fmla="*/ 4492088 w 5279809"/>
                    <a:gd name="connsiteY8" fmla="*/ 480982 h 4571194"/>
                    <a:gd name="connsiteX9" fmla="*/ 4781335 w 5279809"/>
                    <a:gd name="connsiteY9" fmla="*/ 463565 h 4571194"/>
                    <a:gd name="connsiteX10" fmla="*/ 4781335 w 5279809"/>
                    <a:gd name="connsiteY10" fmla="*/ 463565 h 4571194"/>
                    <a:gd name="connsiteX11" fmla="*/ 4474745 w 5279809"/>
                    <a:gd name="connsiteY11" fmla="*/ 156975 h 4571194"/>
                    <a:gd name="connsiteX12" fmla="*/ 463565 w 5279809"/>
                    <a:gd name="connsiteY12" fmla="*/ 156975 h 4571194"/>
                    <a:gd name="connsiteX13" fmla="*/ 156975 w 5279809"/>
                    <a:gd name="connsiteY13" fmla="*/ 463565 h 4571194"/>
                    <a:gd name="connsiteX14" fmla="*/ 156975 w 5279809"/>
                    <a:gd name="connsiteY14" fmla="*/ 4571194 h 4571194"/>
                    <a:gd name="connsiteX15" fmla="*/ 0 w 5279809"/>
                    <a:gd name="connsiteY15" fmla="*/ 4571194 h 4571194"/>
                    <a:gd name="connsiteX0" fmla="*/ 0 w 5218849"/>
                    <a:gd name="connsiteY0" fmla="*/ 4571194 h 4571194"/>
                    <a:gd name="connsiteX1" fmla="*/ 0 w 5218849"/>
                    <a:gd name="connsiteY1" fmla="*/ 463565 h 4571194"/>
                    <a:gd name="connsiteX2" fmla="*/ 463565 w 5218849"/>
                    <a:gd name="connsiteY2" fmla="*/ 0 h 4571194"/>
                    <a:gd name="connsiteX3" fmla="*/ 4474745 w 5218849"/>
                    <a:gd name="connsiteY3" fmla="*/ 0 h 4571194"/>
                    <a:gd name="connsiteX4" fmla="*/ 4938310 w 5218849"/>
                    <a:gd name="connsiteY4" fmla="*/ 463565 h 4571194"/>
                    <a:gd name="connsiteX5" fmla="*/ 4938310 w 5218849"/>
                    <a:gd name="connsiteY5" fmla="*/ 463565 h 4571194"/>
                    <a:gd name="connsiteX6" fmla="*/ 5218849 w 5218849"/>
                    <a:gd name="connsiteY6" fmla="*/ 480982 h 4571194"/>
                    <a:gd name="connsiteX7" fmla="*/ 4851114 w 5218849"/>
                    <a:gd name="connsiteY7" fmla="*/ 857312 h 4571194"/>
                    <a:gd name="connsiteX8" fmla="*/ 4492088 w 5218849"/>
                    <a:gd name="connsiteY8" fmla="*/ 480982 h 4571194"/>
                    <a:gd name="connsiteX9" fmla="*/ 4781335 w 5218849"/>
                    <a:gd name="connsiteY9" fmla="*/ 463565 h 4571194"/>
                    <a:gd name="connsiteX10" fmla="*/ 4781335 w 5218849"/>
                    <a:gd name="connsiteY10" fmla="*/ 463565 h 4571194"/>
                    <a:gd name="connsiteX11" fmla="*/ 4474745 w 5218849"/>
                    <a:gd name="connsiteY11" fmla="*/ 156975 h 4571194"/>
                    <a:gd name="connsiteX12" fmla="*/ 463565 w 5218849"/>
                    <a:gd name="connsiteY12" fmla="*/ 156975 h 4571194"/>
                    <a:gd name="connsiteX13" fmla="*/ 156975 w 5218849"/>
                    <a:gd name="connsiteY13" fmla="*/ 463565 h 4571194"/>
                    <a:gd name="connsiteX14" fmla="*/ 156975 w 5218849"/>
                    <a:gd name="connsiteY14" fmla="*/ 4571194 h 4571194"/>
                    <a:gd name="connsiteX15" fmla="*/ 0 w 5218849"/>
                    <a:gd name="connsiteY15" fmla="*/ 4571194 h 4571194"/>
                    <a:gd name="connsiteX0" fmla="*/ 0 w 5210140"/>
                    <a:gd name="connsiteY0" fmla="*/ 4571194 h 4571194"/>
                    <a:gd name="connsiteX1" fmla="*/ 0 w 5210140"/>
                    <a:gd name="connsiteY1" fmla="*/ 463565 h 4571194"/>
                    <a:gd name="connsiteX2" fmla="*/ 463565 w 5210140"/>
                    <a:gd name="connsiteY2" fmla="*/ 0 h 4571194"/>
                    <a:gd name="connsiteX3" fmla="*/ 4474745 w 5210140"/>
                    <a:gd name="connsiteY3" fmla="*/ 0 h 4571194"/>
                    <a:gd name="connsiteX4" fmla="*/ 4938310 w 5210140"/>
                    <a:gd name="connsiteY4" fmla="*/ 463565 h 4571194"/>
                    <a:gd name="connsiteX5" fmla="*/ 4938310 w 5210140"/>
                    <a:gd name="connsiteY5" fmla="*/ 463565 h 4571194"/>
                    <a:gd name="connsiteX6" fmla="*/ 5210140 w 5210140"/>
                    <a:gd name="connsiteY6" fmla="*/ 446148 h 4571194"/>
                    <a:gd name="connsiteX7" fmla="*/ 4851114 w 5210140"/>
                    <a:gd name="connsiteY7" fmla="*/ 857312 h 4571194"/>
                    <a:gd name="connsiteX8" fmla="*/ 4492088 w 5210140"/>
                    <a:gd name="connsiteY8" fmla="*/ 480982 h 4571194"/>
                    <a:gd name="connsiteX9" fmla="*/ 4781335 w 5210140"/>
                    <a:gd name="connsiteY9" fmla="*/ 463565 h 4571194"/>
                    <a:gd name="connsiteX10" fmla="*/ 4781335 w 5210140"/>
                    <a:gd name="connsiteY10" fmla="*/ 463565 h 4571194"/>
                    <a:gd name="connsiteX11" fmla="*/ 4474745 w 5210140"/>
                    <a:gd name="connsiteY11" fmla="*/ 156975 h 4571194"/>
                    <a:gd name="connsiteX12" fmla="*/ 463565 w 5210140"/>
                    <a:gd name="connsiteY12" fmla="*/ 156975 h 4571194"/>
                    <a:gd name="connsiteX13" fmla="*/ 156975 w 5210140"/>
                    <a:gd name="connsiteY13" fmla="*/ 463565 h 4571194"/>
                    <a:gd name="connsiteX14" fmla="*/ 156975 w 5210140"/>
                    <a:gd name="connsiteY14" fmla="*/ 4571194 h 4571194"/>
                    <a:gd name="connsiteX15" fmla="*/ 0 w 5210140"/>
                    <a:gd name="connsiteY15" fmla="*/ 4571194 h 4571194"/>
                    <a:gd name="connsiteX0" fmla="*/ 0 w 5210140"/>
                    <a:gd name="connsiteY0" fmla="*/ 4571194 h 4571194"/>
                    <a:gd name="connsiteX1" fmla="*/ 0 w 5210140"/>
                    <a:gd name="connsiteY1" fmla="*/ 463565 h 4571194"/>
                    <a:gd name="connsiteX2" fmla="*/ 463565 w 5210140"/>
                    <a:gd name="connsiteY2" fmla="*/ 0 h 4571194"/>
                    <a:gd name="connsiteX3" fmla="*/ 4474745 w 5210140"/>
                    <a:gd name="connsiteY3" fmla="*/ 0 h 4571194"/>
                    <a:gd name="connsiteX4" fmla="*/ 4938310 w 5210140"/>
                    <a:gd name="connsiteY4" fmla="*/ 463565 h 4571194"/>
                    <a:gd name="connsiteX5" fmla="*/ 4938310 w 5210140"/>
                    <a:gd name="connsiteY5" fmla="*/ 463565 h 4571194"/>
                    <a:gd name="connsiteX6" fmla="*/ 5210140 w 5210140"/>
                    <a:gd name="connsiteY6" fmla="*/ 446148 h 4571194"/>
                    <a:gd name="connsiteX7" fmla="*/ 4851114 w 5210140"/>
                    <a:gd name="connsiteY7" fmla="*/ 857312 h 4571194"/>
                    <a:gd name="connsiteX8" fmla="*/ 4492088 w 5210140"/>
                    <a:gd name="connsiteY8" fmla="*/ 463565 h 4571194"/>
                    <a:gd name="connsiteX9" fmla="*/ 4781335 w 5210140"/>
                    <a:gd name="connsiteY9" fmla="*/ 463565 h 4571194"/>
                    <a:gd name="connsiteX10" fmla="*/ 4781335 w 5210140"/>
                    <a:gd name="connsiteY10" fmla="*/ 463565 h 4571194"/>
                    <a:gd name="connsiteX11" fmla="*/ 4474745 w 5210140"/>
                    <a:gd name="connsiteY11" fmla="*/ 156975 h 4571194"/>
                    <a:gd name="connsiteX12" fmla="*/ 463565 w 5210140"/>
                    <a:gd name="connsiteY12" fmla="*/ 156975 h 4571194"/>
                    <a:gd name="connsiteX13" fmla="*/ 156975 w 5210140"/>
                    <a:gd name="connsiteY13" fmla="*/ 463565 h 4571194"/>
                    <a:gd name="connsiteX14" fmla="*/ 156975 w 5210140"/>
                    <a:gd name="connsiteY14" fmla="*/ 4571194 h 4571194"/>
                    <a:gd name="connsiteX15" fmla="*/ 0 w 5210140"/>
                    <a:gd name="connsiteY15" fmla="*/ 4571194 h 4571194"/>
                    <a:gd name="connsiteX0" fmla="*/ 0 w 5210140"/>
                    <a:gd name="connsiteY0" fmla="*/ 4571194 h 4571194"/>
                    <a:gd name="connsiteX1" fmla="*/ 0 w 5210140"/>
                    <a:gd name="connsiteY1" fmla="*/ 463565 h 4571194"/>
                    <a:gd name="connsiteX2" fmla="*/ 463565 w 5210140"/>
                    <a:gd name="connsiteY2" fmla="*/ 0 h 4571194"/>
                    <a:gd name="connsiteX3" fmla="*/ 4474745 w 5210140"/>
                    <a:gd name="connsiteY3" fmla="*/ 0 h 4571194"/>
                    <a:gd name="connsiteX4" fmla="*/ 4938310 w 5210140"/>
                    <a:gd name="connsiteY4" fmla="*/ 463565 h 4571194"/>
                    <a:gd name="connsiteX5" fmla="*/ 4938310 w 5210140"/>
                    <a:gd name="connsiteY5" fmla="*/ 463565 h 4571194"/>
                    <a:gd name="connsiteX6" fmla="*/ 5210140 w 5210140"/>
                    <a:gd name="connsiteY6" fmla="*/ 454857 h 4571194"/>
                    <a:gd name="connsiteX7" fmla="*/ 4851114 w 5210140"/>
                    <a:gd name="connsiteY7" fmla="*/ 857312 h 4571194"/>
                    <a:gd name="connsiteX8" fmla="*/ 4492088 w 5210140"/>
                    <a:gd name="connsiteY8" fmla="*/ 463565 h 4571194"/>
                    <a:gd name="connsiteX9" fmla="*/ 4781335 w 5210140"/>
                    <a:gd name="connsiteY9" fmla="*/ 463565 h 4571194"/>
                    <a:gd name="connsiteX10" fmla="*/ 4781335 w 5210140"/>
                    <a:gd name="connsiteY10" fmla="*/ 463565 h 4571194"/>
                    <a:gd name="connsiteX11" fmla="*/ 4474745 w 5210140"/>
                    <a:gd name="connsiteY11" fmla="*/ 156975 h 4571194"/>
                    <a:gd name="connsiteX12" fmla="*/ 463565 w 5210140"/>
                    <a:gd name="connsiteY12" fmla="*/ 156975 h 4571194"/>
                    <a:gd name="connsiteX13" fmla="*/ 156975 w 5210140"/>
                    <a:gd name="connsiteY13" fmla="*/ 463565 h 4571194"/>
                    <a:gd name="connsiteX14" fmla="*/ 156975 w 5210140"/>
                    <a:gd name="connsiteY14" fmla="*/ 4571194 h 4571194"/>
                    <a:gd name="connsiteX15" fmla="*/ 0 w 5210140"/>
                    <a:gd name="connsiteY15" fmla="*/ 4571194 h 457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10140" h="4571194">
                      <a:moveTo>
                        <a:pt x="0" y="4571194"/>
                      </a:moveTo>
                      <a:lnTo>
                        <a:pt x="0" y="463565"/>
                      </a:lnTo>
                      <a:cubicBezTo>
                        <a:pt x="0" y="207545"/>
                        <a:pt x="207545" y="0"/>
                        <a:pt x="463565" y="0"/>
                      </a:cubicBezTo>
                      <a:lnTo>
                        <a:pt x="4474745" y="0"/>
                      </a:lnTo>
                      <a:cubicBezTo>
                        <a:pt x="4730765" y="0"/>
                        <a:pt x="4938310" y="207545"/>
                        <a:pt x="4938310" y="463565"/>
                      </a:cubicBezTo>
                      <a:lnTo>
                        <a:pt x="4938310" y="463565"/>
                      </a:lnTo>
                      <a:lnTo>
                        <a:pt x="5210140" y="454857"/>
                      </a:lnTo>
                      <a:lnTo>
                        <a:pt x="4851114" y="857312"/>
                      </a:lnTo>
                      <a:lnTo>
                        <a:pt x="4492088" y="463565"/>
                      </a:lnTo>
                      <a:lnTo>
                        <a:pt x="4781335" y="463565"/>
                      </a:lnTo>
                      <a:lnTo>
                        <a:pt x="4781335" y="463565"/>
                      </a:lnTo>
                      <a:cubicBezTo>
                        <a:pt x="4781335" y="294240"/>
                        <a:pt x="4644070" y="156975"/>
                        <a:pt x="4474745" y="156975"/>
                      </a:cubicBezTo>
                      <a:lnTo>
                        <a:pt x="463565" y="156975"/>
                      </a:lnTo>
                      <a:cubicBezTo>
                        <a:pt x="294240" y="156975"/>
                        <a:pt x="156975" y="294240"/>
                        <a:pt x="156975" y="463565"/>
                      </a:cubicBezTo>
                      <a:lnTo>
                        <a:pt x="156975" y="4571194"/>
                      </a:lnTo>
                      <a:lnTo>
                        <a:pt x="0" y="4571194"/>
                      </a:lnTo>
                      <a:close/>
                    </a:path>
                  </a:pathLst>
                </a:custGeom>
                <a:grpFill/>
                <a:ln w="12700" cap="flat" cmpd="sng" algn="ctr">
                  <a:solidFill>
                    <a:schemeClr val="bg1">
                      <a:lumMod val="85000"/>
                    </a:schemeClr>
                  </a:solidFill>
                  <a:prstDash val="solid"/>
                  <a:miter lim="800000"/>
                </a:ln>
                <a:effectLst/>
              </p:spPr>
              <p:txBody>
                <a:bodyPr rtlCol="0" anchor="ctr"/>
                <a:lstStyle/>
                <a:p>
                  <a:pPr algn="ctr" defTabSz="914107">
                    <a:defRPr/>
                  </a:pPr>
                  <a:endParaRPr lang="en-US" sz="1700" kern="0" dirty="0">
                    <a:solidFill>
                      <a:sysClr val="windowText" lastClr="000000"/>
                    </a:solidFill>
                  </a:endParaRPr>
                </a:p>
              </p:txBody>
            </p:sp>
            <p:sp>
              <p:nvSpPr>
                <p:cNvPr id="27" name="TextBox 26"/>
                <p:cNvSpPr txBox="1"/>
                <p:nvPr/>
              </p:nvSpPr>
              <p:spPr>
                <a:xfrm>
                  <a:off x="5582194" y="5836362"/>
                  <a:ext cx="2836472" cy="272680"/>
                </a:xfrm>
                <a:prstGeom prst="rect">
                  <a:avLst/>
                </a:prstGeom>
                <a:noFill/>
                <a:ln>
                  <a:noFill/>
                </a:ln>
              </p:spPr>
              <p:txBody>
                <a:bodyPr wrap="none" rtlCol="0">
                  <a:spAutoFit/>
                </a:bodyPr>
                <a:lstStyle/>
                <a:p>
                  <a:pPr defTabSz="914107">
                    <a:defRPr/>
                  </a:pPr>
                  <a:r>
                    <a:rPr lang="en-US" sz="2200" i="1" kern="0" dirty="0">
                      <a:solidFill>
                        <a:prstClr val="white">
                          <a:lumMod val="50000"/>
                        </a:prstClr>
                      </a:solidFill>
                    </a:rPr>
                    <a:t>Data on actions and outcomes</a:t>
                  </a:r>
                </a:p>
              </p:txBody>
            </p:sp>
          </p:grpSp>
        </p:grpSp>
        <p:sp>
          <p:nvSpPr>
            <p:cNvPr id="29" name="Rectangle 28"/>
            <p:cNvSpPr/>
            <p:nvPr/>
          </p:nvSpPr>
          <p:spPr>
            <a:xfrm>
              <a:off x="6858000" y="1629460"/>
              <a:ext cx="131658" cy="27554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17438"/>
              <a:endParaRPr lang="en-US" sz="2900" dirty="0">
                <a:solidFill>
                  <a:prstClr val="white"/>
                </a:solidFill>
              </a:endParaRPr>
            </a:p>
          </p:txBody>
        </p:sp>
        <p:sp>
          <p:nvSpPr>
            <p:cNvPr id="30" name="Rectangle 29"/>
            <p:cNvSpPr/>
            <p:nvPr/>
          </p:nvSpPr>
          <p:spPr>
            <a:xfrm>
              <a:off x="6881648" y="6477000"/>
              <a:ext cx="131658" cy="27554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17438"/>
              <a:endParaRPr lang="en-US" sz="2900" dirty="0">
                <a:solidFill>
                  <a:prstClr val="white"/>
                </a:solidFill>
              </a:endParaRPr>
            </a:p>
          </p:txBody>
        </p:sp>
        <p:sp>
          <p:nvSpPr>
            <p:cNvPr id="31" name="Rectangle 30"/>
            <p:cNvSpPr/>
            <p:nvPr/>
          </p:nvSpPr>
          <p:spPr>
            <a:xfrm>
              <a:off x="6858000" y="8686800"/>
              <a:ext cx="131658" cy="27554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17438"/>
              <a:endParaRPr lang="en-US" sz="2900" dirty="0">
                <a:solidFill>
                  <a:prstClr val="white"/>
                </a:solidFill>
              </a:endParaRPr>
            </a:p>
          </p:txBody>
        </p:sp>
        <p:sp>
          <p:nvSpPr>
            <p:cNvPr id="32" name="Rectangle 31"/>
            <p:cNvSpPr/>
            <p:nvPr/>
          </p:nvSpPr>
          <p:spPr>
            <a:xfrm>
              <a:off x="6878742" y="4038600"/>
              <a:ext cx="131658" cy="275540"/>
            </a:xfrm>
            <a:prstGeom prst="rect">
              <a:avLst/>
            </a:prstGeom>
            <a:solidFill>
              <a:srgbClr val="EBD8B1"/>
            </a:solidFill>
            <a:ln>
              <a:solidFill>
                <a:srgbClr val="EBD8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17438"/>
              <a:endParaRPr lang="en-US" sz="2900" dirty="0">
                <a:solidFill>
                  <a:prstClr val="white"/>
                </a:solidFill>
              </a:endParaRPr>
            </a:p>
          </p:txBody>
        </p:sp>
      </p:grpSp>
      <p:sp>
        <p:nvSpPr>
          <p:cNvPr id="3" name="Title 2"/>
          <p:cNvSpPr>
            <a:spLocks noGrp="1"/>
          </p:cNvSpPr>
          <p:nvPr>
            <p:ph type="title"/>
          </p:nvPr>
        </p:nvSpPr>
        <p:spPr/>
        <p:txBody>
          <a:bodyPr/>
          <a:lstStyle/>
          <a:p>
            <a:r>
              <a:rPr lang="en-US" sz="4600" dirty="0"/>
              <a:t>How Do Means-Ends Fit Into the Framework?</a:t>
            </a:r>
          </a:p>
        </p:txBody>
      </p:sp>
    </p:spTree>
    <p:extLst>
      <p:ext uri="{BB962C8B-B14F-4D97-AF65-F5344CB8AC3E}">
        <p14:creationId xmlns:p14="http://schemas.microsoft.com/office/powerpoint/2010/main" val="1309757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What Are the Means and the Ends?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51"/>
          <a:stretch/>
        </p:blipFill>
        <p:spPr>
          <a:xfrm>
            <a:off x="914400" y="7239000"/>
            <a:ext cx="4892039" cy="300837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7623"/>
          <a:stretch/>
        </p:blipFill>
        <p:spPr>
          <a:xfrm>
            <a:off x="5785752" y="7239000"/>
            <a:ext cx="4892039" cy="300612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7115"/>
          <a:stretch/>
        </p:blipFill>
        <p:spPr>
          <a:xfrm>
            <a:off x="10677792" y="2880363"/>
            <a:ext cx="4892039" cy="300837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b="7758"/>
          <a:stretch/>
        </p:blipFill>
        <p:spPr>
          <a:xfrm>
            <a:off x="10688500" y="7239000"/>
            <a:ext cx="4892039" cy="3008377"/>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20166" b="36732"/>
          <a:stretch/>
        </p:blipFill>
        <p:spPr>
          <a:xfrm>
            <a:off x="914400" y="2880363"/>
            <a:ext cx="4892039" cy="3008377"/>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b="6928"/>
          <a:stretch/>
        </p:blipFill>
        <p:spPr>
          <a:xfrm>
            <a:off x="5796459" y="2880360"/>
            <a:ext cx="4892039" cy="3006123"/>
          </a:xfrm>
          <a:prstGeom prst="rect">
            <a:avLst/>
          </a:prstGeom>
        </p:spPr>
      </p:pic>
      <p:sp>
        <p:nvSpPr>
          <p:cNvPr id="13" name="TextBox 12"/>
          <p:cNvSpPr txBox="1"/>
          <p:nvPr/>
        </p:nvSpPr>
        <p:spPr>
          <a:xfrm>
            <a:off x="914400" y="2057401"/>
            <a:ext cx="14719479" cy="692485"/>
          </a:xfrm>
          <a:prstGeom prst="rect">
            <a:avLst/>
          </a:prstGeom>
          <a:noFill/>
          <a:ln>
            <a:noFill/>
          </a:ln>
        </p:spPr>
        <p:txBody>
          <a:bodyPr wrap="square" lIns="91430" tIns="45714" rIns="91430" bIns="45714" rtlCol="0">
            <a:spAutoFit/>
          </a:bodyPr>
          <a:lstStyle/>
          <a:p>
            <a:pPr lvl="0">
              <a:spcBef>
                <a:spcPct val="20000"/>
              </a:spcBef>
              <a:buClr>
                <a:srgbClr val="001A57"/>
              </a:buClr>
            </a:pPr>
            <a:r>
              <a:rPr lang="en-US" sz="3900" b="1" cap="small" dirty="0">
                <a:latin typeface="Verdana" pitchFamily="34" charset="0"/>
                <a:ea typeface="Verdana" pitchFamily="34" charset="0"/>
                <a:cs typeface="Verdana" pitchFamily="34" charset="0"/>
                <a:sym typeface="Wingdings" pitchFamily="2" charset="2"/>
              </a:rPr>
              <a:t>Means</a:t>
            </a:r>
            <a:r>
              <a:rPr lang="en-US" sz="3900" dirty="0">
                <a:latin typeface="Calibri" pitchFamily="34" charset="0"/>
                <a:sym typeface="Wingdings" pitchFamily="2" charset="2"/>
              </a:rPr>
              <a:t>: management, project, or policy choices (at various locations)</a:t>
            </a:r>
          </a:p>
        </p:txBody>
      </p:sp>
      <p:cxnSp>
        <p:nvCxnSpPr>
          <p:cNvPr id="27" name="Straight Connector 26"/>
          <p:cNvCxnSpPr/>
          <p:nvPr/>
        </p:nvCxnSpPr>
        <p:spPr>
          <a:xfrm flipV="1">
            <a:off x="914400" y="2743200"/>
            <a:ext cx="14719479" cy="220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14400" y="6411525"/>
            <a:ext cx="14719479" cy="692485"/>
          </a:xfrm>
          <a:prstGeom prst="rect">
            <a:avLst/>
          </a:prstGeom>
          <a:noFill/>
          <a:ln>
            <a:noFill/>
          </a:ln>
        </p:spPr>
        <p:txBody>
          <a:bodyPr wrap="square" lIns="91430" tIns="45714" rIns="91430" bIns="45714" rtlCol="0">
            <a:spAutoFit/>
          </a:bodyPr>
          <a:lstStyle/>
          <a:p>
            <a:pPr lvl="0">
              <a:spcBef>
                <a:spcPct val="20000"/>
              </a:spcBef>
              <a:buClr>
                <a:srgbClr val="001A57"/>
              </a:buClr>
            </a:pPr>
            <a:r>
              <a:rPr lang="en-US" sz="3900" b="1" cap="small" dirty="0">
                <a:latin typeface="Verdana" pitchFamily="34" charset="0"/>
                <a:ea typeface="Verdana" pitchFamily="34" charset="0"/>
                <a:cs typeface="Verdana" pitchFamily="34" charset="0"/>
                <a:sym typeface="Wingdings" pitchFamily="2" charset="2"/>
              </a:rPr>
              <a:t>Ends</a:t>
            </a:r>
            <a:r>
              <a:rPr lang="en-US" sz="3900" dirty="0">
                <a:latin typeface="Calibri" pitchFamily="34" charset="0"/>
                <a:sym typeface="Wingdings" pitchFamily="2" charset="2"/>
              </a:rPr>
              <a:t>: what people care about (ecosystem services)</a:t>
            </a:r>
          </a:p>
        </p:txBody>
      </p:sp>
      <p:cxnSp>
        <p:nvCxnSpPr>
          <p:cNvPr id="35" name="Straight Connector 34"/>
          <p:cNvCxnSpPr/>
          <p:nvPr/>
        </p:nvCxnSpPr>
        <p:spPr>
          <a:xfrm flipV="1">
            <a:off x="914400" y="7097325"/>
            <a:ext cx="14719479" cy="220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250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300" dirty="0"/>
              <a:t>How Are These Diagrams Useful?</a:t>
            </a:r>
          </a:p>
        </p:txBody>
      </p:sp>
      <p:sp>
        <p:nvSpPr>
          <p:cNvPr id="3" name="Content Placeholder 2"/>
          <p:cNvSpPr>
            <a:spLocks noGrp="1"/>
          </p:cNvSpPr>
          <p:nvPr>
            <p:ph idx="1"/>
          </p:nvPr>
        </p:nvSpPr>
        <p:spPr>
          <a:xfrm>
            <a:off x="661424" y="1752600"/>
            <a:ext cx="15035778" cy="8915400"/>
          </a:xfrm>
        </p:spPr>
        <p:txBody>
          <a:bodyPr>
            <a:normAutofit/>
          </a:bodyPr>
          <a:lstStyle/>
          <a:p>
            <a:endParaRPr lang="en-US" sz="2100" dirty="0"/>
          </a:p>
          <a:p>
            <a:r>
              <a:rPr lang="en-US" sz="5000" spc="0" dirty="0"/>
              <a:t>Identify the </a:t>
            </a:r>
            <a:r>
              <a:rPr lang="en-US" sz="5000" b="1" i="1" spc="0" dirty="0">
                <a:solidFill>
                  <a:schemeClr val="accent4">
                    <a:lumMod val="75000"/>
                  </a:schemeClr>
                </a:solidFill>
              </a:rPr>
              <a:t>cascade of ecological interactions </a:t>
            </a:r>
            <a:r>
              <a:rPr lang="en-US" sz="5000" spc="0" dirty="0"/>
              <a:t>caused by a management, project, or policy</a:t>
            </a:r>
          </a:p>
          <a:p>
            <a:pPr marL="0" indent="0">
              <a:buNone/>
            </a:pPr>
            <a:endParaRPr lang="en-US" sz="2100" spc="0" dirty="0"/>
          </a:p>
          <a:p>
            <a:r>
              <a:rPr lang="en-US" sz="5000" spc="0" dirty="0"/>
              <a:t>Identify </a:t>
            </a:r>
            <a:r>
              <a:rPr lang="en-US" sz="5000" b="1" i="1" spc="0" dirty="0">
                <a:solidFill>
                  <a:schemeClr val="accent4">
                    <a:lumMod val="75000"/>
                  </a:schemeClr>
                </a:solidFill>
              </a:rPr>
              <a:t>indicators</a:t>
            </a:r>
            <a:r>
              <a:rPr lang="en-US" sz="5000" spc="0" dirty="0"/>
              <a:t> to measure those changes</a:t>
            </a:r>
          </a:p>
          <a:p>
            <a:pPr marL="0" indent="0">
              <a:buNone/>
            </a:pPr>
            <a:endParaRPr lang="en-US" sz="2100" spc="0" dirty="0"/>
          </a:p>
          <a:p>
            <a:r>
              <a:rPr lang="en-US" sz="5000" spc="0" dirty="0"/>
              <a:t>Provide a visual representation of </a:t>
            </a:r>
            <a:r>
              <a:rPr lang="en-US" sz="5000" b="1" i="1" spc="0" dirty="0">
                <a:solidFill>
                  <a:schemeClr val="accent4">
                    <a:lumMod val="75000"/>
                  </a:schemeClr>
                </a:solidFill>
              </a:rPr>
              <a:t>benefits and </a:t>
            </a:r>
            <a:r>
              <a:rPr lang="en-US" sz="5000" b="1" i="1" spc="0" dirty="0" smtClean="0">
                <a:solidFill>
                  <a:schemeClr val="accent4">
                    <a:lumMod val="75000"/>
                  </a:schemeClr>
                </a:solidFill>
              </a:rPr>
              <a:t>tradeoffs</a:t>
            </a:r>
          </a:p>
          <a:p>
            <a:endParaRPr lang="en-US" sz="2100" b="1" i="1" spc="0" dirty="0">
              <a:solidFill>
                <a:schemeClr val="accent4">
                  <a:lumMod val="75000"/>
                </a:schemeClr>
              </a:solidFill>
            </a:endParaRPr>
          </a:p>
          <a:p>
            <a:r>
              <a:rPr lang="en-US" sz="5000" spc="0" dirty="0">
                <a:solidFill>
                  <a:schemeClr val="tx1"/>
                </a:solidFill>
              </a:rPr>
              <a:t>Show</a:t>
            </a:r>
            <a:r>
              <a:rPr lang="en-US" sz="5000" b="1" i="1" spc="0" dirty="0">
                <a:solidFill>
                  <a:schemeClr val="accent4">
                    <a:lumMod val="75000"/>
                  </a:schemeClr>
                </a:solidFill>
              </a:rPr>
              <a:t> analysis steps </a:t>
            </a:r>
            <a:r>
              <a:rPr lang="en-US" sz="5000" spc="0" dirty="0">
                <a:solidFill>
                  <a:schemeClr val="tx1"/>
                </a:solidFill>
              </a:rPr>
              <a:t>and</a:t>
            </a:r>
            <a:r>
              <a:rPr lang="en-US" sz="5000" b="1" i="1" spc="0" dirty="0">
                <a:solidFill>
                  <a:schemeClr val="accent4">
                    <a:lumMod val="75000"/>
                  </a:schemeClr>
                </a:solidFill>
              </a:rPr>
              <a:t> data/models needed</a:t>
            </a:r>
          </a:p>
          <a:p>
            <a:endParaRPr lang="en-US" sz="2100" b="1" i="1" spc="0" dirty="0">
              <a:solidFill>
                <a:schemeClr val="accent4">
                  <a:lumMod val="75000"/>
                </a:schemeClr>
              </a:solidFill>
            </a:endParaRPr>
          </a:p>
          <a:p>
            <a:r>
              <a:rPr lang="en-US" sz="5000" spc="0" dirty="0"/>
              <a:t>Highlight what is </a:t>
            </a:r>
            <a:r>
              <a:rPr lang="en-US" sz="5000" b="1" i="1" spc="0" dirty="0">
                <a:solidFill>
                  <a:schemeClr val="accent4">
                    <a:lumMod val="75000"/>
                  </a:schemeClr>
                </a:solidFill>
              </a:rPr>
              <a:t>known and not known </a:t>
            </a:r>
            <a:r>
              <a:rPr lang="en-US" sz="5000" spc="0" dirty="0">
                <a:solidFill>
                  <a:schemeClr val="accent1"/>
                </a:solidFill>
              </a:rPr>
              <a:t>integrating data and models</a:t>
            </a:r>
          </a:p>
        </p:txBody>
      </p:sp>
    </p:spTree>
    <p:extLst>
      <p:ext uri="{BB962C8B-B14F-4D97-AF65-F5344CB8AC3E}">
        <p14:creationId xmlns:p14="http://schemas.microsoft.com/office/powerpoint/2010/main" val="1000467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How Do They Enable Comparisons? </a:t>
            </a:r>
          </a:p>
        </p:txBody>
      </p:sp>
      <p:graphicFrame>
        <p:nvGraphicFramePr>
          <p:cNvPr id="127" name="Table 126"/>
          <p:cNvGraphicFramePr>
            <a:graphicFrameLocks noGrp="1"/>
          </p:cNvGraphicFramePr>
          <p:nvPr>
            <p:extLst>
              <p:ext uri="{D42A27DB-BD31-4B8C-83A1-F6EECF244321}">
                <p14:modId xmlns:p14="http://schemas.microsoft.com/office/powerpoint/2010/main" val="22202061"/>
              </p:ext>
            </p:extLst>
          </p:nvPr>
        </p:nvGraphicFramePr>
        <p:xfrm>
          <a:off x="9372600" y="4352625"/>
          <a:ext cx="6096000" cy="3571240"/>
        </p:xfrm>
        <a:graphic>
          <a:graphicData uri="http://schemas.openxmlformats.org/drawingml/2006/table">
            <a:tbl>
              <a:tblPr firstRow="1" bandRow="1">
                <a:tableStyleId>{5C22544A-7EE6-4342-B048-85BDC9FD1C3A}</a:tableStyleId>
              </a:tblPr>
              <a:tblGrid>
                <a:gridCol w="2032000"/>
                <a:gridCol w="2032000"/>
                <a:gridCol w="2032000"/>
              </a:tblGrid>
              <a:tr h="955040">
                <a:tc>
                  <a:txBody>
                    <a:bodyPr/>
                    <a:lstStyle/>
                    <a:p>
                      <a:pPr algn="ctr"/>
                      <a:r>
                        <a:rPr lang="en-US" sz="2800" dirty="0" smtClean="0">
                          <a:latin typeface="Calibri" pitchFamily="34" charset="0"/>
                        </a:rPr>
                        <a:t>Ecosystem</a:t>
                      </a:r>
                      <a:r>
                        <a:rPr lang="en-US" sz="2800" baseline="0" dirty="0" smtClean="0">
                          <a:latin typeface="Calibri" pitchFamily="34" charset="0"/>
                        </a:rPr>
                        <a:t> Service</a:t>
                      </a:r>
                      <a:endParaRPr lang="en-US" sz="2800" dirty="0">
                        <a:latin typeface="Calibri" pitchFamily="34" charset="0"/>
                      </a:endParaRPr>
                    </a:p>
                  </a:txBody>
                  <a:tcPr marL="91439" marR="91439"/>
                </a:tc>
                <a:tc>
                  <a:txBody>
                    <a:bodyPr/>
                    <a:lstStyle/>
                    <a:p>
                      <a:pPr algn="ctr"/>
                      <a:r>
                        <a:rPr lang="en-US" sz="2800" dirty="0" smtClean="0">
                          <a:latin typeface="Calibri" pitchFamily="34" charset="0"/>
                        </a:rPr>
                        <a:t>Alternative 1</a:t>
                      </a:r>
                      <a:endParaRPr lang="en-US" sz="2800" dirty="0">
                        <a:latin typeface="Calibri" pitchFamily="34" charset="0"/>
                      </a:endParaRPr>
                    </a:p>
                  </a:txBody>
                  <a:tcPr marL="91439" marR="91439"/>
                </a:tc>
                <a:tc>
                  <a:txBody>
                    <a:bodyPr/>
                    <a:lstStyle/>
                    <a:p>
                      <a:pPr algn="ctr"/>
                      <a:r>
                        <a:rPr lang="en-US" sz="2800" dirty="0" smtClean="0">
                          <a:latin typeface="Calibri" pitchFamily="34" charset="0"/>
                        </a:rPr>
                        <a:t>Alternative</a:t>
                      </a:r>
                      <a:r>
                        <a:rPr lang="en-US" sz="2800" baseline="0" dirty="0" smtClean="0">
                          <a:latin typeface="Calibri" pitchFamily="34" charset="0"/>
                        </a:rPr>
                        <a:t> 2</a:t>
                      </a:r>
                      <a:endParaRPr lang="en-US" sz="2800" dirty="0">
                        <a:latin typeface="Calibri" pitchFamily="34" charset="0"/>
                      </a:endParaRPr>
                    </a:p>
                  </a:txBody>
                  <a:tcPr marL="91439" marR="91439"/>
                </a:tc>
              </a:tr>
              <a:tr h="523240">
                <a:tc>
                  <a:txBody>
                    <a:bodyPr/>
                    <a:lstStyle/>
                    <a:p>
                      <a:pPr algn="ctr"/>
                      <a:r>
                        <a:rPr lang="en-US" sz="2800" dirty="0" smtClean="0">
                          <a:latin typeface="Calibri" pitchFamily="34" charset="0"/>
                        </a:rPr>
                        <a:t>Service</a:t>
                      </a:r>
                      <a:r>
                        <a:rPr lang="en-US" sz="2800" baseline="0" dirty="0" smtClean="0">
                          <a:latin typeface="Calibri" pitchFamily="34" charset="0"/>
                        </a:rPr>
                        <a:t> 1</a:t>
                      </a:r>
                      <a:endParaRPr lang="en-US" sz="2800" dirty="0">
                        <a:latin typeface="Calibri" pitchFamily="34" charset="0"/>
                      </a:endParaRPr>
                    </a:p>
                  </a:txBody>
                  <a:tcPr marL="91439" marR="91439">
                    <a:solidFill>
                      <a:schemeClr val="accent4">
                        <a:lumMod val="40000"/>
                        <a:lumOff val="60000"/>
                      </a:schemeClr>
                    </a:solidFill>
                  </a:tcPr>
                </a:tc>
                <a:tc>
                  <a:txBody>
                    <a:bodyPr/>
                    <a:lstStyle/>
                    <a:p>
                      <a:pPr algn="ctr"/>
                      <a:r>
                        <a:rPr lang="en-US" sz="2800" b="1" dirty="0" smtClean="0">
                          <a:solidFill>
                            <a:srgbClr val="84AA33"/>
                          </a:solidFill>
                          <a:latin typeface="Calibri" pitchFamily="34" charset="0"/>
                        </a:rPr>
                        <a:t>Increase</a:t>
                      </a:r>
                      <a:endParaRPr lang="en-US" sz="2800" b="1" dirty="0">
                        <a:solidFill>
                          <a:srgbClr val="84AA33"/>
                        </a:solidFill>
                        <a:latin typeface="Calibri" pitchFamily="34" charset="0"/>
                      </a:endParaRPr>
                    </a:p>
                  </a:txBody>
                  <a:tcPr marL="91439" marR="91439">
                    <a:solidFill>
                      <a:schemeClr val="accent4">
                        <a:lumMod val="40000"/>
                        <a:lumOff val="60000"/>
                      </a:schemeClr>
                    </a:solidFill>
                  </a:tcPr>
                </a:tc>
                <a:tc>
                  <a:txBody>
                    <a:bodyPr/>
                    <a:lstStyle/>
                    <a:p>
                      <a:pPr algn="ctr"/>
                      <a:r>
                        <a:rPr lang="en-US" sz="2800" b="1" dirty="0" smtClean="0">
                          <a:solidFill>
                            <a:srgbClr val="FEB80A"/>
                          </a:solidFill>
                          <a:latin typeface="Calibri" pitchFamily="34" charset="0"/>
                        </a:rPr>
                        <a:t>Decrease</a:t>
                      </a:r>
                      <a:endParaRPr lang="en-US" sz="2800" b="1" dirty="0">
                        <a:solidFill>
                          <a:srgbClr val="FEB80A"/>
                        </a:solidFill>
                        <a:latin typeface="Calibri" pitchFamily="34" charset="0"/>
                      </a:endParaRPr>
                    </a:p>
                  </a:txBody>
                  <a:tcPr marL="91439" marR="91439">
                    <a:solidFill>
                      <a:schemeClr val="accent4">
                        <a:lumMod val="40000"/>
                        <a:lumOff val="60000"/>
                      </a:schemeClr>
                    </a:solidFill>
                  </a:tcPr>
                </a:tc>
              </a:tr>
              <a:tr h="523240">
                <a:tc>
                  <a:txBody>
                    <a:bodyPr/>
                    <a:lstStyle/>
                    <a:p>
                      <a:pPr algn="ctr"/>
                      <a:r>
                        <a:rPr lang="en-US" sz="2800" dirty="0" smtClean="0">
                          <a:latin typeface="Calibri" pitchFamily="34" charset="0"/>
                        </a:rPr>
                        <a:t>Service 2</a:t>
                      </a:r>
                      <a:endParaRPr lang="en-US" sz="2800" dirty="0">
                        <a:latin typeface="Calibri" pitchFamily="34" charset="0"/>
                      </a:endParaRPr>
                    </a:p>
                  </a:txBody>
                  <a:tcPr marL="91439" marR="91439"/>
                </a:tc>
                <a:tc>
                  <a:txBody>
                    <a:bodyPr/>
                    <a:lstStyle/>
                    <a:p>
                      <a:pPr algn="ctr"/>
                      <a:r>
                        <a:rPr lang="en-US" sz="2800" b="1" dirty="0" smtClean="0">
                          <a:solidFill>
                            <a:srgbClr val="FEB80A"/>
                          </a:solidFill>
                          <a:latin typeface="Calibri" pitchFamily="34" charset="0"/>
                        </a:rPr>
                        <a:t>Decrease</a:t>
                      </a:r>
                      <a:endParaRPr lang="en-US" sz="2800" b="1" dirty="0">
                        <a:solidFill>
                          <a:srgbClr val="FEB80A"/>
                        </a:solidFill>
                        <a:latin typeface="Calibri" pitchFamily="34" charset="0"/>
                      </a:endParaRPr>
                    </a:p>
                  </a:txBody>
                  <a:tcPr marL="91439" marR="91439"/>
                </a:tc>
                <a:tc>
                  <a:txBody>
                    <a:bodyPr/>
                    <a:lstStyle/>
                    <a:p>
                      <a:pPr algn="ctr"/>
                      <a:r>
                        <a:rPr lang="en-US" sz="2800" b="1" dirty="0" smtClean="0">
                          <a:solidFill>
                            <a:srgbClr val="84AA33"/>
                          </a:solidFill>
                          <a:latin typeface="Calibri" pitchFamily="34" charset="0"/>
                        </a:rPr>
                        <a:t>Increase</a:t>
                      </a:r>
                      <a:endParaRPr lang="en-US" sz="2800" b="1" dirty="0">
                        <a:solidFill>
                          <a:srgbClr val="84AA33"/>
                        </a:solidFill>
                        <a:latin typeface="Calibri" pitchFamily="34" charset="0"/>
                      </a:endParaRPr>
                    </a:p>
                  </a:txBody>
                  <a:tcPr marL="91439" marR="91439"/>
                </a:tc>
              </a:tr>
              <a:tr h="523240">
                <a:tc>
                  <a:txBody>
                    <a:bodyPr/>
                    <a:lstStyle/>
                    <a:p>
                      <a:pPr algn="ctr"/>
                      <a:r>
                        <a:rPr lang="en-US" sz="2800" dirty="0" smtClean="0">
                          <a:latin typeface="Calibri" pitchFamily="34" charset="0"/>
                        </a:rPr>
                        <a:t>Service</a:t>
                      </a:r>
                      <a:r>
                        <a:rPr lang="en-US" sz="2800" baseline="0" dirty="0" smtClean="0">
                          <a:latin typeface="Calibri" pitchFamily="34" charset="0"/>
                        </a:rPr>
                        <a:t> 3</a:t>
                      </a:r>
                      <a:endParaRPr lang="en-US" sz="2800" dirty="0">
                        <a:latin typeface="Calibri" pitchFamily="34" charset="0"/>
                      </a:endParaRPr>
                    </a:p>
                  </a:txBody>
                  <a:tcPr marL="91439" marR="91439">
                    <a:solidFill>
                      <a:schemeClr val="accent4">
                        <a:lumMod val="40000"/>
                        <a:lumOff val="60000"/>
                      </a:schemeClr>
                    </a:solidFill>
                  </a:tcPr>
                </a:tc>
                <a:tc>
                  <a:txBody>
                    <a:bodyPr/>
                    <a:lstStyle/>
                    <a:p>
                      <a:pPr algn="ctr"/>
                      <a:r>
                        <a:rPr lang="en-US" sz="2800" b="1" dirty="0" smtClean="0">
                          <a:solidFill>
                            <a:srgbClr val="84AA33"/>
                          </a:solidFill>
                          <a:latin typeface="Calibri" pitchFamily="34" charset="0"/>
                        </a:rPr>
                        <a:t>Increase</a:t>
                      </a:r>
                      <a:endParaRPr lang="en-US" sz="2800" b="1" dirty="0">
                        <a:solidFill>
                          <a:srgbClr val="84AA33"/>
                        </a:solidFill>
                        <a:latin typeface="Calibri" pitchFamily="34" charset="0"/>
                      </a:endParaRPr>
                    </a:p>
                  </a:txBody>
                  <a:tcPr marL="91439" marR="91439">
                    <a:solidFill>
                      <a:schemeClr val="accent4">
                        <a:lumMod val="40000"/>
                        <a:lumOff val="60000"/>
                      </a:schemeClr>
                    </a:solidFill>
                  </a:tcPr>
                </a:tc>
                <a:tc>
                  <a:txBody>
                    <a:bodyPr/>
                    <a:lstStyle/>
                    <a:p>
                      <a:pPr algn="ctr"/>
                      <a:r>
                        <a:rPr lang="en-US" sz="2800" b="1" dirty="0" smtClean="0">
                          <a:solidFill>
                            <a:srgbClr val="84AA33"/>
                          </a:solidFill>
                          <a:latin typeface="Calibri" pitchFamily="34" charset="0"/>
                        </a:rPr>
                        <a:t>Increase</a:t>
                      </a:r>
                      <a:endParaRPr lang="en-US" sz="2800" b="1" dirty="0">
                        <a:solidFill>
                          <a:srgbClr val="84AA33"/>
                        </a:solidFill>
                        <a:latin typeface="Calibri" pitchFamily="34" charset="0"/>
                      </a:endParaRPr>
                    </a:p>
                  </a:txBody>
                  <a:tcPr marL="91439" marR="91439">
                    <a:solidFill>
                      <a:schemeClr val="accent4">
                        <a:lumMod val="40000"/>
                        <a:lumOff val="60000"/>
                      </a:schemeClr>
                    </a:solidFill>
                  </a:tcPr>
                </a:tc>
              </a:tr>
              <a:tr h="523240">
                <a:tc>
                  <a:txBody>
                    <a:bodyPr/>
                    <a:lstStyle/>
                    <a:p>
                      <a:pPr algn="ctr"/>
                      <a:r>
                        <a:rPr lang="en-US" sz="2800" dirty="0" smtClean="0">
                          <a:latin typeface="Calibri" pitchFamily="34" charset="0"/>
                        </a:rPr>
                        <a:t>Service 4</a:t>
                      </a:r>
                      <a:endParaRPr lang="en-US" sz="2800" dirty="0">
                        <a:latin typeface="Calibri" pitchFamily="34" charset="0"/>
                      </a:endParaRPr>
                    </a:p>
                  </a:txBody>
                  <a:tcPr marL="91439" marR="91439"/>
                </a:tc>
                <a:tc>
                  <a:txBody>
                    <a:bodyPr/>
                    <a:lstStyle/>
                    <a:p>
                      <a:pPr algn="ctr"/>
                      <a:r>
                        <a:rPr lang="en-US" sz="2800" b="1" dirty="0" smtClean="0">
                          <a:solidFill>
                            <a:srgbClr val="84AA33"/>
                          </a:solidFill>
                          <a:latin typeface="Calibri" pitchFamily="34" charset="0"/>
                        </a:rPr>
                        <a:t>Increase</a:t>
                      </a:r>
                      <a:endParaRPr lang="en-US" sz="2800" b="1" dirty="0">
                        <a:solidFill>
                          <a:srgbClr val="84AA33"/>
                        </a:solidFill>
                        <a:latin typeface="Calibri" pitchFamily="34" charset="0"/>
                      </a:endParaRPr>
                    </a:p>
                  </a:txBody>
                  <a:tcPr marL="91439" marR="91439"/>
                </a:tc>
                <a:tc>
                  <a:txBody>
                    <a:bodyPr/>
                    <a:lstStyle/>
                    <a:p>
                      <a:pPr algn="ctr"/>
                      <a:r>
                        <a:rPr lang="en-US" sz="2800" b="1" dirty="0" smtClean="0">
                          <a:solidFill>
                            <a:srgbClr val="FEB80A"/>
                          </a:solidFill>
                          <a:latin typeface="Calibri" pitchFamily="34" charset="0"/>
                        </a:rPr>
                        <a:t>Decrease</a:t>
                      </a:r>
                      <a:endParaRPr lang="en-US" sz="2800" b="1" dirty="0">
                        <a:solidFill>
                          <a:srgbClr val="FEB80A"/>
                        </a:solidFill>
                        <a:latin typeface="Calibri" pitchFamily="34" charset="0"/>
                      </a:endParaRPr>
                    </a:p>
                  </a:txBody>
                  <a:tcPr marL="91439" marR="91439"/>
                </a:tc>
              </a:tr>
              <a:tr h="523240">
                <a:tc>
                  <a:txBody>
                    <a:bodyPr/>
                    <a:lstStyle/>
                    <a:p>
                      <a:pPr algn="ctr"/>
                      <a:r>
                        <a:rPr lang="en-US" sz="2800" dirty="0" smtClean="0">
                          <a:latin typeface="Calibri" pitchFamily="34" charset="0"/>
                        </a:rPr>
                        <a:t>Service 5</a:t>
                      </a:r>
                      <a:endParaRPr lang="en-US" sz="2800" dirty="0">
                        <a:latin typeface="Calibri" pitchFamily="34" charset="0"/>
                      </a:endParaRPr>
                    </a:p>
                  </a:txBody>
                  <a:tcPr marL="91439" marR="91439">
                    <a:solidFill>
                      <a:schemeClr val="accent4">
                        <a:lumMod val="40000"/>
                        <a:lumOff val="60000"/>
                      </a:schemeClr>
                    </a:solidFill>
                  </a:tcPr>
                </a:tc>
                <a:tc>
                  <a:txBody>
                    <a:bodyPr/>
                    <a:lstStyle/>
                    <a:p>
                      <a:pPr algn="ctr"/>
                      <a:r>
                        <a:rPr lang="en-US" sz="2800" b="1" dirty="0" smtClean="0">
                          <a:solidFill>
                            <a:srgbClr val="FEB80A"/>
                          </a:solidFill>
                          <a:latin typeface="Calibri" pitchFamily="34" charset="0"/>
                        </a:rPr>
                        <a:t>Decrease</a:t>
                      </a:r>
                      <a:endParaRPr lang="en-US" sz="2800" b="1" dirty="0">
                        <a:solidFill>
                          <a:srgbClr val="FEB80A"/>
                        </a:solidFill>
                        <a:latin typeface="Calibri" pitchFamily="34" charset="0"/>
                      </a:endParaRPr>
                    </a:p>
                  </a:txBody>
                  <a:tcPr marL="91439" marR="91439">
                    <a:solidFill>
                      <a:schemeClr val="accent4">
                        <a:lumMod val="40000"/>
                        <a:lumOff val="60000"/>
                      </a:schemeClr>
                    </a:solidFill>
                  </a:tcPr>
                </a:tc>
                <a:tc>
                  <a:txBody>
                    <a:bodyPr/>
                    <a:lstStyle/>
                    <a:p>
                      <a:pPr algn="ctr"/>
                      <a:r>
                        <a:rPr lang="en-US" sz="2800" b="1" dirty="0" smtClean="0">
                          <a:solidFill>
                            <a:srgbClr val="FEB80A"/>
                          </a:solidFill>
                          <a:latin typeface="Calibri" pitchFamily="34" charset="0"/>
                        </a:rPr>
                        <a:t>Decrease</a:t>
                      </a:r>
                      <a:endParaRPr lang="en-US" sz="2800" b="1" dirty="0">
                        <a:solidFill>
                          <a:srgbClr val="FEB80A"/>
                        </a:solidFill>
                        <a:latin typeface="Calibri" pitchFamily="34" charset="0"/>
                      </a:endParaRPr>
                    </a:p>
                  </a:txBody>
                  <a:tcPr marL="91439" marR="91439">
                    <a:solidFill>
                      <a:schemeClr val="accent4">
                        <a:lumMod val="40000"/>
                        <a:lumOff val="60000"/>
                      </a:schemeClr>
                    </a:solidFill>
                  </a:tcPr>
                </a:tc>
              </a:tr>
            </a:tbl>
          </a:graphicData>
        </a:graphic>
      </p:graphicFrame>
      <p:cxnSp>
        <p:nvCxnSpPr>
          <p:cNvPr id="130" name="Straight Arrow Connector 129"/>
          <p:cNvCxnSpPr>
            <a:stCxn id="44" idx="3"/>
            <a:endCxn id="48" idx="1"/>
          </p:cNvCxnSpPr>
          <p:nvPr/>
        </p:nvCxnSpPr>
        <p:spPr>
          <a:xfrm>
            <a:off x="5543550" y="2603180"/>
            <a:ext cx="557023" cy="798753"/>
          </a:xfrm>
          <a:prstGeom prst="straightConnector1">
            <a:avLst/>
          </a:prstGeom>
          <a:noFill/>
          <a:ln w="9525" cap="flat" cmpd="sng" algn="ctr">
            <a:solidFill>
              <a:schemeClr val="tx2"/>
            </a:solidFill>
            <a:prstDash val="solid"/>
            <a:tailEnd type="arrow"/>
          </a:ln>
          <a:effectLst/>
        </p:spPr>
      </p:cxnSp>
      <p:grpSp>
        <p:nvGrpSpPr>
          <p:cNvPr id="152" name="Group 151"/>
          <p:cNvGrpSpPr/>
          <p:nvPr/>
        </p:nvGrpSpPr>
        <p:grpSpPr>
          <a:xfrm>
            <a:off x="990601" y="2130760"/>
            <a:ext cx="7010400" cy="3965240"/>
            <a:chOff x="838200" y="1825960"/>
            <a:chExt cx="7010400" cy="3965240"/>
          </a:xfrm>
        </p:grpSpPr>
        <p:grpSp>
          <p:nvGrpSpPr>
            <p:cNvPr id="106" name="Group 105"/>
            <p:cNvGrpSpPr/>
            <p:nvPr/>
          </p:nvGrpSpPr>
          <p:grpSpPr>
            <a:xfrm>
              <a:off x="838200" y="1825960"/>
              <a:ext cx="7010400" cy="3965240"/>
              <a:chOff x="838200" y="1825960"/>
              <a:chExt cx="7010400" cy="3965240"/>
            </a:xfrm>
          </p:grpSpPr>
          <p:grpSp>
            <p:nvGrpSpPr>
              <p:cNvPr id="36" name="Group 35"/>
              <p:cNvGrpSpPr/>
              <p:nvPr/>
            </p:nvGrpSpPr>
            <p:grpSpPr>
              <a:xfrm>
                <a:off x="1066800" y="2035906"/>
                <a:ext cx="6614922" cy="2116032"/>
                <a:chOff x="-1143000" y="965974"/>
                <a:chExt cx="6614922" cy="2116032"/>
              </a:xfrm>
            </p:grpSpPr>
            <p:sp>
              <p:nvSpPr>
                <p:cNvPr id="39" name="TextBox 38"/>
                <p:cNvSpPr txBox="1"/>
                <p:nvPr/>
              </p:nvSpPr>
              <p:spPr>
                <a:xfrm>
                  <a:off x="-1143000" y="1054167"/>
                  <a:ext cx="1714499" cy="353943"/>
                </a:xfrm>
                <a:prstGeom prst="rect">
                  <a:avLst/>
                </a:prstGeom>
                <a:solidFill>
                  <a:sysClr val="windowText" lastClr="000000"/>
                </a:solidFill>
                <a:ln w="9525">
                  <a:solidFill>
                    <a:schemeClr val="accent1"/>
                  </a:solidFill>
                </a:ln>
              </p:spPr>
              <p:txBody>
                <a:bodyPr wrap="square" rtlCol="0">
                  <a:spAutoFit/>
                </a:bodyPr>
                <a:lstStyle/>
                <a:p>
                  <a:pPr algn="ctr" defTabSz="914303">
                    <a:defRPr/>
                  </a:pPr>
                  <a:r>
                    <a:rPr lang="en-US" sz="1700" b="1" kern="0" dirty="0">
                      <a:solidFill>
                        <a:prstClr val="white"/>
                      </a:solidFill>
                      <a:latin typeface="Calibri" pitchFamily="34" charset="0"/>
                    </a:rPr>
                    <a:t>Alternative 1</a:t>
                  </a:r>
                </a:p>
              </p:txBody>
            </p:sp>
            <p:sp>
              <p:nvSpPr>
                <p:cNvPr id="44" name="TextBox 43"/>
                <p:cNvSpPr txBox="1"/>
                <p:nvPr/>
              </p:nvSpPr>
              <p:spPr>
                <a:xfrm>
                  <a:off x="990600" y="1051476"/>
                  <a:ext cx="2190749" cy="353943"/>
                </a:xfrm>
                <a:prstGeom prst="rect">
                  <a:avLst/>
                </a:prstGeom>
                <a:solidFill>
                  <a:sysClr val="window" lastClr="FFFFFF"/>
                </a:solidFill>
                <a:ln w="9525">
                  <a:solidFill>
                    <a:schemeClr val="accent1"/>
                  </a:solidFill>
                  <a:prstDash val="solid"/>
                </a:ln>
              </p:spPr>
              <p:txBody>
                <a:bodyPr wrap="square" rtlCol="0">
                  <a:spAutoFit/>
                </a:bodyPr>
                <a:lstStyle/>
                <a:p>
                  <a:pPr algn="ctr" defTabSz="914303">
                    <a:defRPr/>
                  </a:pPr>
                  <a:r>
                    <a:rPr lang="en-US" sz="1700" b="1" kern="0" dirty="0">
                      <a:solidFill>
                        <a:sysClr val="windowText" lastClr="000000"/>
                      </a:solidFill>
                      <a:latin typeface="Calibri" pitchFamily="34" charset="0"/>
                    </a:rPr>
                    <a:t>Ecological Changes</a:t>
                  </a:r>
                </a:p>
              </p:txBody>
            </p:sp>
            <p:sp>
              <p:nvSpPr>
                <p:cNvPr id="47" name="Rounded Rectangle 46"/>
                <p:cNvSpPr/>
                <p:nvPr/>
              </p:nvSpPr>
              <p:spPr>
                <a:xfrm>
                  <a:off x="3757422" y="965974"/>
                  <a:ext cx="1714500" cy="549202"/>
                </a:xfrm>
                <a:prstGeom prst="roundRect">
                  <a:avLst/>
                </a:prstGeom>
                <a:solidFill>
                  <a:srgbClr val="B9D77A"/>
                </a:solidFill>
                <a:ln w="12700" cap="flat" cmpd="sng" algn="ctr">
                  <a:solidFill>
                    <a:srgbClr val="84AA33"/>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1</a:t>
                  </a:r>
                </a:p>
              </p:txBody>
            </p:sp>
            <p:sp>
              <p:nvSpPr>
                <p:cNvPr id="48" name="Rounded Rectangle 47"/>
                <p:cNvSpPr/>
                <p:nvPr/>
              </p:nvSpPr>
              <p:spPr>
                <a:xfrm>
                  <a:off x="3738372" y="1752600"/>
                  <a:ext cx="1719072" cy="549202"/>
                </a:xfrm>
                <a:prstGeom prst="roundRect">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2</a:t>
                  </a:r>
                </a:p>
              </p:txBody>
            </p:sp>
            <p:cxnSp>
              <p:nvCxnSpPr>
                <p:cNvPr id="49" name="Straight Arrow Connector 48"/>
                <p:cNvCxnSpPr>
                  <a:stCxn id="44" idx="3"/>
                  <a:endCxn id="47" idx="1"/>
                </p:cNvCxnSpPr>
                <p:nvPr/>
              </p:nvCxnSpPr>
              <p:spPr>
                <a:xfrm>
                  <a:off x="3181349" y="1228448"/>
                  <a:ext cx="576073" cy="12127"/>
                </a:xfrm>
                <a:prstGeom prst="straightConnector1">
                  <a:avLst/>
                </a:prstGeom>
                <a:noFill/>
                <a:ln w="9525" cap="flat" cmpd="sng" algn="ctr">
                  <a:solidFill>
                    <a:schemeClr val="accent1"/>
                  </a:solidFill>
                  <a:prstDash val="solid"/>
                  <a:tailEnd type="arrow"/>
                </a:ln>
                <a:effectLst/>
              </p:spPr>
            </p:cxnSp>
            <p:cxnSp>
              <p:nvCxnSpPr>
                <p:cNvPr id="50" name="Straight Arrow Connector 49"/>
                <p:cNvCxnSpPr>
                  <a:stCxn id="39" idx="3"/>
                  <a:endCxn id="44" idx="1"/>
                </p:cNvCxnSpPr>
                <p:nvPr/>
              </p:nvCxnSpPr>
              <p:spPr>
                <a:xfrm flipV="1">
                  <a:off x="571499" y="1228448"/>
                  <a:ext cx="419101" cy="2691"/>
                </a:xfrm>
                <a:prstGeom prst="straightConnector1">
                  <a:avLst/>
                </a:prstGeom>
                <a:noFill/>
                <a:ln w="9525" cap="flat" cmpd="sng" algn="ctr">
                  <a:solidFill>
                    <a:schemeClr val="accent1"/>
                  </a:solidFill>
                  <a:prstDash val="solid"/>
                  <a:tailEnd type="arrow"/>
                </a:ln>
                <a:effectLst/>
              </p:spPr>
            </p:cxnSp>
            <p:sp>
              <p:nvSpPr>
                <p:cNvPr id="56" name="Rounded Rectangle 55"/>
                <p:cNvSpPr/>
                <p:nvPr/>
              </p:nvSpPr>
              <p:spPr>
                <a:xfrm>
                  <a:off x="3733800" y="2532804"/>
                  <a:ext cx="1719072" cy="549202"/>
                </a:xfrm>
                <a:prstGeom prst="roundRect">
                  <a:avLst/>
                </a:prstGeom>
                <a:solidFill>
                  <a:srgbClr val="B9D77A"/>
                </a:solidFill>
                <a:ln w="12700" cap="flat" cmpd="sng" algn="ctr">
                  <a:solidFill>
                    <a:srgbClr val="84AA33"/>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3</a:t>
                  </a:r>
                </a:p>
              </p:txBody>
            </p:sp>
            <p:cxnSp>
              <p:nvCxnSpPr>
                <p:cNvPr id="60" name="Straight Arrow Connector 59"/>
                <p:cNvCxnSpPr>
                  <a:stCxn id="44" idx="3"/>
                  <a:endCxn id="56" idx="1"/>
                </p:cNvCxnSpPr>
                <p:nvPr/>
              </p:nvCxnSpPr>
              <p:spPr>
                <a:xfrm>
                  <a:off x="3181349" y="1228448"/>
                  <a:ext cx="552451" cy="1578957"/>
                </a:xfrm>
                <a:prstGeom prst="straightConnector1">
                  <a:avLst/>
                </a:prstGeom>
                <a:noFill/>
                <a:ln w="9525" cap="flat" cmpd="sng" algn="ctr">
                  <a:solidFill>
                    <a:schemeClr val="tx2"/>
                  </a:solidFill>
                  <a:prstDash val="solid"/>
                  <a:tailEnd type="arrow"/>
                </a:ln>
                <a:effectLst/>
              </p:spPr>
            </p:cxnSp>
          </p:grpSp>
          <p:sp>
            <p:nvSpPr>
              <p:cNvPr id="92" name="Rectangle 91"/>
              <p:cNvSpPr/>
              <p:nvPr/>
            </p:nvSpPr>
            <p:spPr>
              <a:xfrm>
                <a:off x="838200" y="1825960"/>
                <a:ext cx="7010400" cy="39652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33" name="Rounded Rectangle 132"/>
            <p:cNvSpPr/>
            <p:nvPr/>
          </p:nvSpPr>
          <p:spPr>
            <a:xfrm>
              <a:off x="5943600" y="4343400"/>
              <a:ext cx="1719072" cy="549202"/>
            </a:xfrm>
            <a:prstGeom prst="roundRect">
              <a:avLst/>
            </a:prstGeom>
            <a:solidFill>
              <a:srgbClr val="B9D77A"/>
            </a:solidFill>
            <a:ln w="12700" cap="flat" cmpd="sng" algn="ctr">
              <a:solidFill>
                <a:srgbClr val="84AA33"/>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4</a:t>
              </a:r>
            </a:p>
          </p:txBody>
        </p:sp>
        <p:sp>
          <p:nvSpPr>
            <p:cNvPr id="137" name="Rounded Rectangle 136"/>
            <p:cNvSpPr/>
            <p:nvPr/>
          </p:nvSpPr>
          <p:spPr>
            <a:xfrm>
              <a:off x="5943600" y="5102352"/>
              <a:ext cx="1719072" cy="549202"/>
            </a:xfrm>
            <a:prstGeom prst="roundRect">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5</a:t>
              </a:r>
            </a:p>
          </p:txBody>
        </p:sp>
      </p:grpSp>
      <p:cxnSp>
        <p:nvCxnSpPr>
          <p:cNvPr id="138" name="Straight Arrow Connector 137"/>
          <p:cNvCxnSpPr>
            <a:stCxn id="44" idx="3"/>
            <a:endCxn id="137" idx="1"/>
          </p:cNvCxnSpPr>
          <p:nvPr/>
        </p:nvCxnSpPr>
        <p:spPr>
          <a:xfrm>
            <a:off x="5543550" y="2603180"/>
            <a:ext cx="552451" cy="3078573"/>
          </a:xfrm>
          <a:prstGeom prst="straightConnector1">
            <a:avLst/>
          </a:prstGeom>
          <a:noFill/>
          <a:ln w="9525" cap="flat" cmpd="sng" algn="ctr">
            <a:solidFill>
              <a:schemeClr val="tx2"/>
            </a:solidFill>
            <a:prstDash val="solid"/>
            <a:tailEnd type="arrow"/>
          </a:ln>
          <a:effectLst/>
        </p:spPr>
      </p:cxnSp>
      <p:grpSp>
        <p:nvGrpSpPr>
          <p:cNvPr id="153" name="Group 152"/>
          <p:cNvGrpSpPr/>
          <p:nvPr/>
        </p:nvGrpSpPr>
        <p:grpSpPr>
          <a:xfrm>
            <a:off x="987552" y="6550360"/>
            <a:ext cx="7010400" cy="3965240"/>
            <a:chOff x="838200" y="1825960"/>
            <a:chExt cx="7010400" cy="3965240"/>
          </a:xfrm>
        </p:grpSpPr>
        <p:grpSp>
          <p:nvGrpSpPr>
            <p:cNvPr id="154" name="Group 153"/>
            <p:cNvGrpSpPr/>
            <p:nvPr/>
          </p:nvGrpSpPr>
          <p:grpSpPr>
            <a:xfrm>
              <a:off x="838200" y="1825960"/>
              <a:ext cx="7010400" cy="3965240"/>
              <a:chOff x="838200" y="1825960"/>
              <a:chExt cx="7010400" cy="3965240"/>
            </a:xfrm>
          </p:grpSpPr>
          <p:grpSp>
            <p:nvGrpSpPr>
              <p:cNvPr id="157" name="Group 156"/>
              <p:cNvGrpSpPr/>
              <p:nvPr/>
            </p:nvGrpSpPr>
            <p:grpSpPr>
              <a:xfrm>
                <a:off x="1066800" y="2035906"/>
                <a:ext cx="6614922" cy="2116032"/>
                <a:chOff x="-1143000" y="965974"/>
                <a:chExt cx="6614922" cy="2116032"/>
              </a:xfrm>
            </p:grpSpPr>
            <p:sp>
              <p:nvSpPr>
                <p:cNvPr id="159" name="TextBox 158"/>
                <p:cNvSpPr txBox="1"/>
                <p:nvPr/>
              </p:nvSpPr>
              <p:spPr>
                <a:xfrm>
                  <a:off x="-1143000" y="1054167"/>
                  <a:ext cx="1714499" cy="353943"/>
                </a:xfrm>
                <a:prstGeom prst="rect">
                  <a:avLst/>
                </a:prstGeom>
                <a:solidFill>
                  <a:sysClr val="windowText" lastClr="000000"/>
                </a:solidFill>
                <a:ln w="9525">
                  <a:solidFill>
                    <a:schemeClr val="accent1"/>
                  </a:solidFill>
                </a:ln>
              </p:spPr>
              <p:txBody>
                <a:bodyPr wrap="square" rtlCol="0">
                  <a:spAutoFit/>
                </a:bodyPr>
                <a:lstStyle/>
                <a:p>
                  <a:pPr algn="ctr" defTabSz="914303">
                    <a:defRPr/>
                  </a:pPr>
                  <a:r>
                    <a:rPr lang="en-US" sz="1700" b="1" kern="0" dirty="0">
                      <a:solidFill>
                        <a:prstClr val="white"/>
                      </a:solidFill>
                      <a:latin typeface="Calibri" pitchFamily="34" charset="0"/>
                    </a:rPr>
                    <a:t>Alternative 2</a:t>
                  </a:r>
                </a:p>
              </p:txBody>
            </p:sp>
            <p:sp>
              <p:nvSpPr>
                <p:cNvPr id="160" name="TextBox 159"/>
                <p:cNvSpPr txBox="1"/>
                <p:nvPr/>
              </p:nvSpPr>
              <p:spPr>
                <a:xfrm>
                  <a:off x="990600" y="1051476"/>
                  <a:ext cx="2190749" cy="353943"/>
                </a:xfrm>
                <a:prstGeom prst="rect">
                  <a:avLst/>
                </a:prstGeom>
                <a:solidFill>
                  <a:sysClr val="window" lastClr="FFFFFF"/>
                </a:solidFill>
                <a:ln w="9525">
                  <a:solidFill>
                    <a:schemeClr val="accent1"/>
                  </a:solidFill>
                  <a:prstDash val="solid"/>
                </a:ln>
              </p:spPr>
              <p:txBody>
                <a:bodyPr wrap="square" rtlCol="0">
                  <a:spAutoFit/>
                </a:bodyPr>
                <a:lstStyle/>
                <a:p>
                  <a:pPr algn="ctr" defTabSz="914303">
                    <a:defRPr/>
                  </a:pPr>
                  <a:r>
                    <a:rPr lang="en-US" sz="1700" b="1" kern="0" dirty="0">
                      <a:solidFill>
                        <a:sysClr val="windowText" lastClr="000000"/>
                      </a:solidFill>
                      <a:latin typeface="Calibri" pitchFamily="34" charset="0"/>
                    </a:rPr>
                    <a:t>Ecological Changes</a:t>
                  </a:r>
                </a:p>
              </p:txBody>
            </p:sp>
            <p:sp>
              <p:nvSpPr>
                <p:cNvPr id="161" name="Rounded Rectangle 160"/>
                <p:cNvSpPr/>
                <p:nvPr/>
              </p:nvSpPr>
              <p:spPr>
                <a:xfrm>
                  <a:off x="3757422" y="965974"/>
                  <a:ext cx="1714500" cy="549202"/>
                </a:xfrm>
                <a:prstGeom prst="roundRect">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1</a:t>
                  </a:r>
                </a:p>
              </p:txBody>
            </p:sp>
            <p:sp>
              <p:nvSpPr>
                <p:cNvPr id="162" name="Rounded Rectangle 161"/>
                <p:cNvSpPr/>
                <p:nvPr/>
              </p:nvSpPr>
              <p:spPr>
                <a:xfrm>
                  <a:off x="3738372" y="1752600"/>
                  <a:ext cx="1719072" cy="549202"/>
                </a:xfrm>
                <a:prstGeom prst="roundRect">
                  <a:avLst/>
                </a:prstGeom>
                <a:solidFill>
                  <a:srgbClr val="B9D77A"/>
                </a:solidFill>
                <a:ln w="12700" cap="flat" cmpd="sng" algn="ctr">
                  <a:solidFill>
                    <a:srgbClr val="84AA33"/>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2</a:t>
                  </a:r>
                </a:p>
              </p:txBody>
            </p:sp>
            <p:cxnSp>
              <p:nvCxnSpPr>
                <p:cNvPr id="163" name="Straight Arrow Connector 162"/>
                <p:cNvCxnSpPr>
                  <a:stCxn id="160" idx="3"/>
                  <a:endCxn id="161" idx="1"/>
                </p:cNvCxnSpPr>
                <p:nvPr/>
              </p:nvCxnSpPr>
              <p:spPr>
                <a:xfrm>
                  <a:off x="3181349" y="1228448"/>
                  <a:ext cx="576073" cy="12127"/>
                </a:xfrm>
                <a:prstGeom prst="straightConnector1">
                  <a:avLst/>
                </a:prstGeom>
                <a:noFill/>
                <a:ln w="9525" cap="flat" cmpd="sng" algn="ctr">
                  <a:solidFill>
                    <a:schemeClr val="accent1"/>
                  </a:solidFill>
                  <a:prstDash val="solid"/>
                  <a:tailEnd type="arrow"/>
                </a:ln>
                <a:effectLst/>
              </p:spPr>
            </p:cxnSp>
            <p:cxnSp>
              <p:nvCxnSpPr>
                <p:cNvPr id="164" name="Straight Arrow Connector 163"/>
                <p:cNvCxnSpPr>
                  <a:stCxn id="159" idx="3"/>
                  <a:endCxn id="160" idx="1"/>
                </p:cNvCxnSpPr>
                <p:nvPr/>
              </p:nvCxnSpPr>
              <p:spPr>
                <a:xfrm flipV="1">
                  <a:off x="571499" y="1228448"/>
                  <a:ext cx="419101" cy="2691"/>
                </a:xfrm>
                <a:prstGeom prst="straightConnector1">
                  <a:avLst/>
                </a:prstGeom>
                <a:noFill/>
                <a:ln w="9525" cap="flat" cmpd="sng" algn="ctr">
                  <a:solidFill>
                    <a:schemeClr val="accent1"/>
                  </a:solidFill>
                  <a:prstDash val="solid"/>
                  <a:tailEnd type="arrow"/>
                </a:ln>
                <a:effectLst/>
              </p:spPr>
            </p:cxnSp>
            <p:sp>
              <p:nvSpPr>
                <p:cNvPr id="165" name="Rounded Rectangle 164"/>
                <p:cNvSpPr/>
                <p:nvPr/>
              </p:nvSpPr>
              <p:spPr>
                <a:xfrm>
                  <a:off x="3733800" y="2532804"/>
                  <a:ext cx="1719072" cy="549202"/>
                </a:xfrm>
                <a:prstGeom prst="roundRect">
                  <a:avLst/>
                </a:prstGeom>
                <a:solidFill>
                  <a:srgbClr val="B9D77A"/>
                </a:solidFill>
                <a:ln w="12700" cap="flat" cmpd="sng" algn="ctr">
                  <a:solidFill>
                    <a:srgbClr val="84AA33"/>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3</a:t>
                  </a:r>
                </a:p>
              </p:txBody>
            </p:sp>
            <p:cxnSp>
              <p:nvCxnSpPr>
                <p:cNvPr id="166" name="Straight Arrow Connector 165"/>
                <p:cNvCxnSpPr>
                  <a:stCxn id="160" idx="3"/>
                  <a:endCxn id="165" idx="1"/>
                </p:cNvCxnSpPr>
                <p:nvPr/>
              </p:nvCxnSpPr>
              <p:spPr>
                <a:xfrm>
                  <a:off x="3181349" y="1228448"/>
                  <a:ext cx="552451" cy="1578957"/>
                </a:xfrm>
                <a:prstGeom prst="straightConnector1">
                  <a:avLst/>
                </a:prstGeom>
                <a:noFill/>
                <a:ln w="9525" cap="flat" cmpd="sng" algn="ctr">
                  <a:solidFill>
                    <a:schemeClr val="tx2"/>
                  </a:solidFill>
                  <a:prstDash val="solid"/>
                  <a:tailEnd type="arrow"/>
                </a:ln>
                <a:effectLst/>
              </p:spPr>
            </p:cxnSp>
          </p:grpSp>
          <p:sp>
            <p:nvSpPr>
              <p:cNvPr id="158" name="Rectangle 157"/>
              <p:cNvSpPr/>
              <p:nvPr/>
            </p:nvSpPr>
            <p:spPr>
              <a:xfrm>
                <a:off x="838200" y="1825960"/>
                <a:ext cx="7010400" cy="396524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55" name="Rounded Rectangle 154"/>
            <p:cNvSpPr/>
            <p:nvPr/>
          </p:nvSpPr>
          <p:spPr>
            <a:xfrm>
              <a:off x="5943600" y="4343400"/>
              <a:ext cx="1719072" cy="549202"/>
            </a:xfrm>
            <a:prstGeom prst="roundRect">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4</a:t>
              </a:r>
            </a:p>
          </p:txBody>
        </p:sp>
        <p:sp>
          <p:nvSpPr>
            <p:cNvPr id="156" name="Rounded Rectangle 155"/>
            <p:cNvSpPr/>
            <p:nvPr/>
          </p:nvSpPr>
          <p:spPr>
            <a:xfrm>
              <a:off x="5943600" y="5102352"/>
              <a:ext cx="1719072" cy="549202"/>
            </a:xfrm>
            <a:prstGeom prst="roundRect">
              <a:avLst/>
            </a:prstGeom>
            <a:solidFill>
              <a:srgbClr val="FED46C"/>
            </a:solidFill>
            <a:ln w="12700" cap="flat" cmpd="sng" algn="ctr">
              <a:solidFill>
                <a:srgbClr val="FEB80A"/>
              </a:solidFill>
              <a:prstDash val="solid"/>
            </a:ln>
            <a:effectLst/>
          </p:spPr>
          <p:txBody>
            <a:bodyPr rtlCol="0" anchor="ctr"/>
            <a:lstStyle/>
            <a:p>
              <a:pPr algn="ctr" defTabSz="914303">
                <a:defRPr/>
              </a:pPr>
              <a:r>
                <a:rPr lang="en-US" sz="1700" kern="0" dirty="0">
                  <a:solidFill>
                    <a:sysClr val="windowText" lastClr="000000"/>
                  </a:solidFill>
                  <a:latin typeface="Calibri" pitchFamily="34" charset="0"/>
                </a:rPr>
                <a:t>Ecosystem </a:t>
              </a:r>
            </a:p>
            <a:p>
              <a:pPr algn="ctr" defTabSz="914303">
                <a:defRPr/>
              </a:pPr>
              <a:r>
                <a:rPr lang="en-US" sz="1700" kern="0" dirty="0">
                  <a:solidFill>
                    <a:sysClr val="windowText" lastClr="000000"/>
                  </a:solidFill>
                  <a:latin typeface="Calibri" pitchFamily="34" charset="0"/>
                </a:rPr>
                <a:t>Service 5</a:t>
              </a:r>
            </a:p>
          </p:txBody>
        </p:sp>
      </p:grpSp>
      <p:sp>
        <p:nvSpPr>
          <p:cNvPr id="167" name="Right Brace 166"/>
          <p:cNvSpPr/>
          <p:nvPr/>
        </p:nvSpPr>
        <p:spPr>
          <a:xfrm>
            <a:off x="8153400" y="1981200"/>
            <a:ext cx="685801" cy="8686800"/>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lIns="91430" tIns="45714" rIns="91430" bIns="45714" rtlCol="0" anchor="ctr"/>
          <a:lstStyle/>
          <a:p>
            <a:pPr algn="ctr"/>
            <a:endParaRPr lang="en-US" dirty="0"/>
          </a:p>
        </p:txBody>
      </p:sp>
      <p:cxnSp>
        <p:nvCxnSpPr>
          <p:cNvPr id="168" name="Straight Arrow Connector 167"/>
          <p:cNvCxnSpPr>
            <a:stCxn id="160" idx="3"/>
            <a:endCxn id="162" idx="1"/>
          </p:cNvCxnSpPr>
          <p:nvPr/>
        </p:nvCxnSpPr>
        <p:spPr>
          <a:xfrm>
            <a:off x="5540501" y="7022780"/>
            <a:ext cx="557023" cy="798753"/>
          </a:xfrm>
          <a:prstGeom prst="straightConnector1">
            <a:avLst/>
          </a:prstGeom>
          <a:noFill/>
          <a:ln w="9525" cap="flat" cmpd="sng" algn="ctr">
            <a:solidFill>
              <a:schemeClr val="accent1"/>
            </a:solidFill>
            <a:prstDash val="solid"/>
            <a:tailEnd type="arrow"/>
          </a:ln>
          <a:effectLst/>
        </p:spPr>
      </p:cxnSp>
      <p:cxnSp>
        <p:nvCxnSpPr>
          <p:cNvPr id="171" name="Straight Arrow Connector 170"/>
          <p:cNvCxnSpPr>
            <a:stCxn id="160" idx="3"/>
            <a:endCxn id="155" idx="1"/>
          </p:cNvCxnSpPr>
          <p:nvPr/>
        </p:nvCxnSpPr>
        <p:spPr>
          <a:xfrm>
            <a:off x="5540501" y="7022780"/>
            <a:ext cx="552451" cy="2319621"/>
          </a:xfrm>
          <a:prstGeom prst="straightConnector1">
            <a:avLst/>
          </a:prstGeom>
          <a:noFill/>
          <a:ln w="9525" cap="flat" cmpd="sng" algn="ctr">
            <a:solidFill>
              <a:schemeClr val="accent1"/>
            </a:solidFill>
            <a:prstDash val="solid"/>
            <a:tailEnd type="arrow"/>
          </a:ln>
          <a:effectLst/>
        </p:spPr>
      </p:cxnSp>
      <p:cxnSp>
        <p:nvCxnSpPr>
          <p:cNvPr id="174" name="Straight Arrow Connector 173"/>
          <p:cNvCxnSpPr>
            <a:stCxn id="160" idx="3"/>
            <a:endCxn id="156" idx="1"/>
          </p:cNvCxnSpPr>
          <p:nvPr/>
        </p:nvCxnSpPr>
        <p:spPr>
          <a:xfrm>
            <a:off x="5540501" y="7022780"/>
            <a:ext cx="552451" cy="3078573"/>
          </a:xfrm>
          <a:prstGeom prst="straightConnector1">
            <a:avLst/>
          </a:prstGeom>
          <a:noFill/>
          <a:ln w="9525" cap="flat" cmpd="sng" algn="ctr">
            <a:solidFill>
              <a:schemeClr val="accent1"/>
            </a:solidFill>
            <a:prstDash val="solid"/>
            <a:tailEnd type="arrow"/>
          </a:ln>
          <a:effectLst/>
        </p:spPr>
      </p:cxnSp>
      <p:cxnSp>
        <p:nvCxnSpPr>
          <p:cNvPr id="134" name="Straight Arrow Connector 133"/>
          <p:cNvCxnSpPr>
            <a:stCxn id="44" idx="3"/>
            <a:endCxn id="133" idx="1"/>
          </p:cNvCxnSpPr>
          <p:nvPr/>
        </p:nvCxnSpPr>
        <p:spPr>
          <a:xfrm>
            <a:off x="5543550" y="2603180"/>
            <a:ext cx="552451" cy="2319621"/>
          </a:xfrm>
          <a:prstGeom prst="straightConnector1">
            <a:avLst/>
          </a:prstGeom>
          <a:noFill/>
          <a:ln w="9525" cap="flat" cmpd="sng" algn="ctr">
            <a:solidFill>
              <a:schemeClr val="tx2"/>
            </a:solidFill>
            <a:prstDash val="solid"/>
            <a:tailEnd type="arrow"/>
          </a:ln>
          <a:effectLst/>
        </p:spPr>
      </p:cxnSp>
      <p:sp>
        <p:nvSpPr>
          <p:cNvPr id="177" name="TextBox 176"/>
          <p:cNvSpPr txBox="1"/>
          <p:nvPr/>
        </p:nvSpPr>
        <p:spPr>
          <a:xfrm>
            <a:off x="9525000" y="8445282"/>
            <a:ext cx="5715000" cy="1892814"/>
          </a:xfrm>
          <a:prstGeom prst="rect">
            <a:avLst/>
          </a:prstGeom>
          <a:noFill/>
        </p:spPr>
        <p:txBody>
          <a:bodyPr wrap="square" lIns="91430" tIns="45714" rIns="91430" bIns="45714" rtlCol="0">
            <a:spAutoFit/>
          </a:bodyPr>
          <a:lstStyle/>
          <a:p>
            <a:pPr algn="ctr"/>
            <a:r>
              <a:rPr lang="en-US" sz="3900" dirty="0">
                <a:solidFill>
                  <a:schemeClr val="accent3"/>
                </a:solidFill>
                <a:latin typeface="Calibri" pitchFamily="34" charset="0"/>
              </a:rPr>
              <a:t>But what about space? Isn’t </a:t>
            </a:r>
            <a:r>
              <a:rPr lang="en-US" sz="3900" b="1" i="1" dirty="0">
                <a:solidFill>
                  <a:schemeClr val="accent3"/>
                </a:solidFill>
                <a:latin typeface="Calibri" pitchFamily="34" charset="0"/>
              </a:rPr>
              <a:t>spatial context </a:t>
            </a:r>
            <a:r>
              <a:rPr lang="en-US" sz="3900" dirty="0">
                <a:solidFill>
                  <a:schemeClr val="accent3"/>
                </a:solidFill>
                <a:latin typeface="Calibri" pitchFamily="34" charset="0"/>
              </a:rPr>
              <a:t>important?</a:t>
            </a:r>
          </a:p>
        </p:txBody>
      </p:sp>
    </p:spTree>
    <p:extLst>
      <p:ext uri="{BB962C8B-B14F-4D97-AF65-F5344CB8AC3E}">
        <p14:creationId xmlns:p14="http://schemas.microsoft.com/office/powerpoint/2010/main" val="88465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0" t="-211" r="1328" b="1522"/>
          <a:stretch/>
        </p:blipFill>
        <p:spPr bwMode="auto">
          <a:xfrm>
            <a:off x="6934201" y="228600"/>
            <a:ext cx="7964423" cy="10415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a:off x="266702" y="137157"/>
            <a:ext cx="128016" cy="111556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6" name="Title 11"/>
          <p:cNvSpPr txBox="1">
            <a:spLocks/>
          </p:cNvSpPr>
          <p:nvPr/>
        </p:nvSpPr>
        <p:spPr>
          <a:xfrm>
            <a:off x="661422" y="137161"/>
            <a:ext cx="4977380" cy="10985375"/>
          </a:xfrm>
          <a:prstGeom prst="rect">
            <a:avLst/>
          </a:prstGeom>
          <a:solidFill>
            <a:schemeClr val="accent1"/>
          </a:solidFill>
        </p:spPr>
        <p:txBody>
          <a:bodyPr lIns="91430" tIns="45714" rIns="91430" bIns="45714"/>
          <a:lstStyle>
            <a:lvl1pPr algn="l" defTabSz="1567464" rtl="0" eaLnBrk="1" latinLnBrk="0" hangingPunct="1">
              <a:spcBef>
                <a:spcPct val="0"/>
              </a:spcBef>
              <a:buNone/>
              <a:defRPr sz="6900" kern="1200" cap="none" spc="257" baseline="0">
                <a:ln>
                  <a:noFill/>
                </a:ln>
                <a:solidFill>
                  <a:schemeClr val="bg1"/>
                </a:solidFill>
                <a:effectLst/>
                <a:latin typeface="Verdana" pitchFamily="34" charset="0"/>
                <a:ea typeface="Verdana" pitchFamily="34" charset="0"/>
                <a:cs typeface="Verdana" pitchFamily="34" charset="0"/>
              </a:defRPr>
            </a:lvl1pPr>
          </a:lstStyle>
          <a:p>
            <a:r>
              <a:rPr lang="en-US" sz="5800" dirty="0"/>
              <a:t>Considering Space</a:t>
            </a:r>
          </a:p>
        </p:txBody>
      </p:sp>
      <p:sp>
        <p:nvSpPr>
          <p:cNvPr id="7" name="Rectangle 6"/>
          <p:cNvSpPr/>
          <p:nvPr/>
        </p:nvSpPr>
        <p:spPr>
          <a:xfrm rot="10800000">
            <a:off x="152401" y="11082529"/>
            <a:ext cx="15697201" cy="80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56729" tIns="78365" rIns="156729" bIns="78365" spcCol="0" rtlCol="0" anchor="ctr"/>
          <a:lstStyle/>
          <a:p>
            <a:pPr algn="ctr"/>
            <a:endParaRPr lang="en-US" dirty="0"/>
          </a:p>
        </p:txBody>
      </p:sp>
      <p:sp>
        <p:nvSpPr>
          <p:cNvPr id="8" name="Straight Connector 7"/>
          <p:cNvSpPr>
            <a:spLocks noChangeShapeType="1"/>
          </p:cNvSpPr>
          <p:nvPr/>
        </p:nvSpPr>
        <p:spPr bwMode="auto">
          <a:xfrm rot="10800000">
            <a:off x="528070" y="137158"/>
            <a:ext cx="0" cy="11155680"/>
          </a:xfrm>
          <a:prstGeom prst="line">
            <a:avLst/>
          </a:prstGeom>
          <a:noFill/>
          <a:ln w="57150" cap="flat" cmpd="sng" algn="ctr">
            <a:solidFill>
              <a:schemeClr val="accent1">
                <a:alpha val="73000"/>
              </a:schemeClr>
            </a:solidFill>
            <a:prstDash val="solid"/>
            <a:round/>
            <a:headEnd type="none" w="med" len="med"/>
            <a:tailEnd type="none" w="med" len="med"/>
          </a:ln>
          <a:effectLst/>
        </p:spPr>
        <p:txBody>
          <a:bodyPr vert="horz" wrap="square" lIns="156729" tIns="78365" rIns="156729" bIns="78365" anchor="t" compatLnSpc="1"/>
          <a:lstStyle/>
          <a:p>
            <a:endParaRPr kumimoji="0" lang="en-US" dirty="0"/>
          </a:p>
        </p:txBody>
      </p:sp>
      <p:sp>
        <p:nvSpPr>
          <p:cNvPr id="4" name="TextBox 3"/>
          <p:cNvSpPr txBox="1"/>
          <p:nvPr/>
        </p:nvSpPr>
        <p:spPr>
          <a:xfrm>
            <a:off x="12496801" y="10663536"/>
            <a:ext cx="2514600" cy="461665"/>
          </a:xfrm>
          <a:prstGeom prst="rect">
            <a:avLst/>
          </a:prstGeom>
          <a:noFill/>
        </p:spPr>
        <p:txBody>
          <a:bodyPr wrap="square" lIns="91430" tIns="45714" rIns="91430" bIns="45714" rtlCol="0">
            <a:spAutoFit/>
          </a:bodyPr>
          <a:lstStyle/>
          <a:p>
            <a:pPr algn="r"/>
            <a:r>
              <a:rPr lang="en-US" sz="2400" dirty="0">
                <a:latin typeface="Calibri" pitchFamily="34" charset="0"/>
              </a:rPr>
              <a:t>Nelson </a:t>
            </a:r>
            <a:r>
              <a:rPr lang="en-US" sz="2400" i="1" dirty="0">
                <a:latin typeface="Calibri" pitchFamily="34" charset="0"/>
              </a:rPr>
              <a:t>et al</a:t>
            </a:r>
            <a:r>
              <a:rPr lang="en-US" sz="2400" dirty="0">
                <a:latin typeface="Calibri" pitchFamily="34" charset="0"/>
              </a:rPr>
              <a:t>. 2009</a:t>
            </a:r>
          </a:p>
        </p:txBody>
      </p:sp>
    </p:spTree>
    <p:extLst>
      <p:ext uri="{BB962C8B-B14F-4D97-AF65-F5344CB8AC3E}">
        <p14:creationId xmlns:p14="http://schemas.microsoft.com/office/powerpoint/2010/main" val="2605214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875" y="9192768"/>
            <a:ext cx="15468598" cy="1676400"/>
          </a:xfrm>
        </p:spPr>
        <p:txBody>
          <a:bodyPr/>
          <a:lstStyle/>
          <a:p>
            <a:r>
              <a:rPr lang="en-US" sz="6900" dirty="0"/>
              <a:t>Creating Means-Ends Diagrams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851"/>
          <a:stretch/>
        </p:blipFill>
        <p:spPr>
          <a:xfrm>
            <a:off x="533401" y="5678423"/>
            <a:ext cx="4892039" cy="3008377"/>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7623"/>
          <a:stretch/>
        </p:blipFill>
        <p:spPr>
          <a:xfrm>
            <a:off x="5404754" y="5678425"/>
            <a:ext cx="4892039" cy="3006123"/>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7115"/>
          <a:stretch/>
        </p:blipFill>
        <p:spPr>
          <a:xfrm>
            <a:off x="10296793" y="862587"/>
            <a:ext cx="4892039" cy="3008377"/>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7758"/>
          <a:stretch/>
        </p:blipFill>
        <p:spPr>
          <a:xfrm>
            <a:off x="10307501" y="5678423"/>
            <a:ext cx="4892039" cy="3008377"/>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20166" b="36732"/>
          <a:stretch/>
        </p:blipFill>
        <p:spPr>
          <a:xfrm>
            <a:off x="533401" y="862587"/>
            <a:ext cx="4892039" cy="3008377"/>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b="6928"/>
          <a:stretch/>
        </p:blipFill>
        <p:spPr>
          <a:xfrm>
            <a:off x="5415462" y="862585"/>
            <a:ext cx="4892039" cy="3006123"/>
          </a:xfrm>
          <a:prstGeom prst="rect">
            <a:avLst/>
          </a:prstGeom>
        </p:spPr>
      </p:pic>
      <p:sp>
        <p:nvSpPr>
          <p:cNvPr id="2" name="Down Arrow 1"/>
          <p:cNvSpPr/>
          <p:nvPr/>
        </p:nvSpPr>
        <p:spPr>
          <a:xfrm>
            <a:off x="7442382" y="4191000"/>
            <a:ext cx="838199"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US" dirty="0"/>
          </a:p>
        </p:txBody>
      </p:sp>
    </p:spTree>
    <p:extLst>
      <p:ext uri="{BB962C8B-B14F-4D97-AF65-F5344CB8AC3E}">
        <p14:creationId xmlns:p14="http://schemas.microsoft.com/office/powerpoint/2010/main" val="31283379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FRMES_Template">
      <a:dk1>
        <a:srgbClr val="001A57"/>
      </a:dk1>
      <a:lt1>
        <a:srgbClr val="FFFFFF"/>
      </a:lt1>
      <a:dk2>
        <a:srgbClr val="000000"/>
      </a:dk2>
      <a:lt2>
        <a:srgbClr val="EEECE1"/>
      </a:lt2>
      <a:accent1>
        <a:srgbClr val="001A57"/>
      </a:accent1>
      <a:accent2>
        <a:srgbClr val="738302"/>
      </a:accent2>
      <a:accent3>
        <a:srgbClr val="D75404"/>
      </a:accent3>
      <a:accent4>
        <a:srgbClr val="95B3D7"/>
      </a:accent4>
      <a:accent5>
        <a:srgbClr val="9BBB59"/>
      </a:accent5>
      <a:accent6>
        <a:srgbClr val="FDB183"/>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FRMES_Template">
  <a:themeElements>
    <a:clrScheme name="FMRES_Template">
      <a:dk1>
        <a:srgbClr val="001A57"/>
      </a:dk1>
      <a:lt1>
        <a:srgbClr val="FFFFFF"/>
      </a:lt1>
      <a:dk2>
        <a:srgbClr val="000000"/>
      </a:dk2>
      <a:lt2>
        <a:srgbClr val="EEECE1"/>
      </a:lt2>
      <a:accent1>
        <a:srgbClr val="001A57"/>
      </a:accent1>
      <a:accent2>
        <a:srgbClr val="738302"/>
      </a:accent2>
      <a:accent3>
        <a:srgbClr val="CC3300"/>
      </a:accent3>
      <a:accent4>
        <a:srgbClr val="95B3D7"/>
      </a:accent4>
      <a:accent5>
        <a:srgbClr val="9BBB59"/>
      </a:accent5>
      <a:accent6>
        <a:srgbClr val="FDB18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RMES_Template">
  <a:themeElements>
    <a:clrScheme name="FMRES_Template">
      <a:dk1>
        <a:srgbClr val="001A57"/>
      </a:dk1>
      <a:lt1>
        <a:srgbClr val="FFFFFF"/>
      </a:lt1>
      <a:dk2>
        <a:srgbClr val="000000"/>
      </a:dk2>
      <a:lt2>
        <a:srgbClr val="EEECE1"/>
      </a:lt2>
      <a:accent1>
        <a:srgbClr val="001A57"/>
      </a:accent1>
      <a:accent2>
        <a:srgbClr val="738302"/>
      </a:accent2>
      <a:accent3>
        <a:srgbClr val="CC3300"/>
      </a:accent3>
      <a:accent4>
        <a:srgbClr val="95B3D7"/>
      </a:accent4>
      <a:accent5>
        <a:srgbClr val="9BBB59"/>
      </a:accent5>
      <a:accent6>
        <a:srgbClr val="FDB18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2050</TotalTime>
  <Words>4826</Words>
  <Application>Microsoft Office PowerPoint</Application>
  <PresentationFormat>Custom</PresentationFormat>
  <Paragraphs>1105</Paragraphs>
  <Slides>29</Slides>
  <Notes>29</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Grid</vt:lpstr>
      <vt:lpstr>FRMES_Template</vt:lpstr>
      <vt:lpstr>1_FRMES_Template</vt:lpstr>
      <vt:lpstr>PowerPoint Presentation</vt:lpstr>
      <vt:lpstr>Means-Ends Diagrams</vt:lpstr>
      <vt:lpstr>What Are Means-Ends Diagrams?</vt:lpstr>
      <vt:lpstr>How Do Means-Ends Fit Into the Framework?</vt:lpstr>
      <vt:lpstr>What Are the Means and the Ends?</vt:lpstr>
      <vt:lpstr>How Are These Diagrams Useful?</vt:lpstr>
      <vt:lpstr>How Do They Enable Comparisons? </vt:lpstr>
      <vt:lpstr>PowerPoint Presentation</vt:lpstr>
      <vt:lpstr>Creating Means-Ends Diagrams</vt:lpstr>
      <vt:lpstr>Hypothetical Example</vt:lpstr>
      <vt:lpstr>Hypothetical Example</vt:lpstr>
      <vt:lpstr>Hypothetical Example</vt:lpstr>
      <vt:lpstr>Hypothetical Example</vt:lpstr>
      <vt:lpstr>Hypothetical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Alternatives</vt:lpstr>
      <vt:lpstr>How Are These Diagrams Useful?</vt:lpstr>
      <vt:lpstr>Group Exercise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Ihlo</dc:creator>
  <cp:lastModifiedBy>Christy Ihlo</cp:lastModifiedBy>
  <cp:revision>116</cp:revision>
  <dcterms:created xsi:type="dcterms:W3CDTF">2014-11-18T19:25:13Z</dcterms:created>
  <dcterms:modified xsi:type="dcterms:W3CDTF">2015-01-21T21:04:39Z</dcterms:modified>
</cp:coreProperties>
</file>