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1" r:id="rId3"/>
  </p:sldMasterIdLst>
  <p:notesMasterIdLst>
    <p:notesMasterId r:id="rId29"/>
  </p:notesMasterIdLst>
  <p:sldIdLst>
    <p:sldId id="307" r:id="rId4"/>
    <p:sldId id="256" r:id="rId5"/>
    <p:sldId id="258" r:id="rId6"/>
    <p:sldId id="293" r:id="rId7"/>
    <p:sldId id="275" r:id="rId8"/>
    <p:sldId id="276" r:id="rId9"/>
    <p:sldId id="278" r:id="rId10"/>
    <p:sldId id="291" r:id="rId11"/>
    <p:sldId id="266" r:id="rId12"/>
    <p:sldId id="267" r:id="rId13"/>
    <p:sldId id="269" r:id="rId14"/>
    <p:sldId id="297" r:id="rId15"/>
    <p:sldId id="298" r:id="rId16"/>
    <p:sldId id="299" r:id="rId17"/>
    <p:sldId id="300" r:id="rId18"/>
    <p:sldId id="301" r:id="rId19"/>
    <p:sldId id="303" r:id="rId20"/>
    <p:sldId id="302" r:id="rId21"/>
    <p:sldId id="304" r:id="rId22"/>
    <p:sldId id="305" r:id="rId23"/>
    <p:sldId id="306" r:id="rId24"/>
    <p:sldId id="270" r:id="rId25"/>
    <p:sldId id="289" r:id="rId26"/>
    <p:sldId id="296" r:id="rId27"/>
    <p:sldId id="30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93" autoAdjust="0"/>
  </p:normalViewPr>
  <p:slideViewPr>
    <p:cSldViewPr>
      <p:cViewPr>
        <p:scale>
          <a:sx n="70" d="100"/>
          <a:sy n="70" d="100"/>
        </p:scale>
        <p:origin x="-157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C75130-2528-42FB-BEB3-E8BCFFAC2FD1}" type="datetimeFigureOut">
              <a:rPr lang="en-US" smtClean="0"/>
              <a:pPr/>
              <a:t>1/21/2015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21BFA2-7DF4-4013-BECD-7CB4A9969270}" type="slidenum">
              <a:rPr lang="en-US" smtClean="0"/>
              <a:pPr/>
              <a:t>‹#›</a:t>
            </a:fld>
            <a:endParaRPr lang="en-US" dirty="0"/>
          </a:p>
        </p:txBody>
      </p:sp>
    </p:spTree>
    <p:extLst>
      <p:ext uri="{BB962C8B-B14F-4D97-AF65-F5344CB8AC3E}">
        <p14:creationId xmlns:p14="http://schemas.microsoft.com/office/powerpoint/2010/main" val="3111690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presentation is one of a series given</a:t>
            </a:r>
            <a:r>
              <a:rPr lang="en-US" baseline="0" dirty="0" smtClean="0"/>
              <a:t> at an ACES workshop, December 8 2014 titled “Methods for Incorporating Ecosystem Services into Planning and Decision-Making” led by Lydia Olander (Nicholas Institute for Environmental Policy Solutions at Duke University and National Ecosystem Services Partnership) and Dean Urban (Nicholas School of the Environment at Duke University). This workshop discussed methods for conducting ecosystem services assessments as detailed in the Federal Resource Management and Ecosystem Services Guidebook. This presentation was created and presented by Robert J. Johnston and focuses on monetary valuation of ecosystem services.</a:t>
            </a:r>
            <a:endParaRPr lang="en-US" dirty="0" smtClean="0"/>
          </a:p>
          <a:p>
            <a:endParaRPr lang="en-US" dirty="0"/>
          </a:p>
        </p:txBody>
      </p:sp>
      <p:sp>
        <p:nvSpPr>
          <p:cNvPr id="4" name="Slide Number Placeholder 3"/>
          <p:cNvSpPr>
            <a:spLocks noGrp="1"/>
          </p:cNvSpPr>
          <p:nvPr>
            <p:ph type="sldNum" sz="quarter" idx="10"/>
          </p:nvPr>
        </p:nvSpPr>
        <p:spPr/>
        <p:txBody>
          <a:bodyPr/>
          <a:lstStyle/>
          <a:p>
            <a:fld id="{89A8E08A-E432-43E1-B339-8D2540757F2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021558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more information on monetary valuation of</a:t>
            </a:r>
            <a:r>
              <a:rPr lang="en-US" baseline="0" dirty="0" smtClean="0"/>
              <a:t> ecosystem services, please visit nespguidebook.com. </a:t>
            </a:r>
            <a:r>
              <a:rPr lang="en-US" baseline="0" dirty="0" smtClean="0"/>
              <a:t>For more information about this project, contact Lydia Olander, Director of the National Ecosystem Services Partnership.</a:t>
            </a:r>
            <a:endParaRPr lang="en-US" dirty="0" smtClean="0"/>
          </a:p>
          <a:p>
            <a:endParaRPr lang="en-US" dirty="0"/>
          </a:p>
        </p:txBody>
      </p:sp>
      <p:sp>
        <p:nvSpPr>
          <p:cNvPr id="4" name="Slide Number Placeholder 3"/>
          <p:cNvSpPr>
            <a:spLocks noGrp="1"/>
          </p:cNvSpPr>
          <p:nvPr>
            <p:ph type="sldNum" sz="quarter" idx="10"/>
          </p:nvPr>
        </p:nvSpPr>
        <p:spPr/>
        <p:txBody>
          <a:bodyPr/>
          <a:lstStyle/>
          <a:p>
            <a:fld id="{89A8E08A-E432-43E1-B339-8D2540757F21}"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93658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AB9FE6-730B-4BE3-BB4A-618AE5B2ECEE}" type="datetimeFigureOut">
              <a:rPr lang="en-US" smtClean="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18CB44-ADBB-4D95-9622-6E65180ABCD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AB9FE6-730B-4BE3-BB4A-618AE5B2ECEE}" type="datetimeFigureOut">
              <a:rPr lang="en-US" smtClean="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18CB44-ADBB-4D95-9622-6E65180ABCD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AB9FE6-730B-4BE3-BB4A-618AE5B2ECEE}" type="datetimeFigureOut">
              <a:rPr lang="en-US" smtClean="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18CB44-ADBB-4D95-9622-6E65180ABCD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73152" y="73152"/>
            <a:ext cx="8988552" cy="67208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5" name="Picture 4"/>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l="-4" r="5" b="13595"/>
          <a:stretch/>
        </p:blipFill>
        <p:spPr>
          <a:xfrm>
            <a:off x="73152" y="265176"/>
            <a:ext cx="8988552" cy="5925312"/>
          </a:xfrm>
          <a:prstGeom prst="rect">
            <a:avLst/>
          </a:prstGeom>
        </p:spPr>
      </p:pic>
      <p:sp>
        <p:nvSpPr>
          <p:cNvPr id="13" name="Rectangle 12"/>
          <p:cNvSpPr/>
          <p:nvPr userDrawn="1"/>
        </p:nvSpPr>
        <p:spPr>
          <a:xfrm>
            <a:off x="73152" y="6217920"/>
            <a:ext cx="8988552" cy="576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hasCustomPrompt="1"/>
          </p:nvPr>
        </p:nvSpPr>
        <p:spPr>
          <a:xfrm>
            <a:off x="73152" y="192024"/>
            <a:ext cx="8988552" cy="1106424"/>
          </a:xfrm>
        </p:spPr>
        <p:txBody>
          <a:bodyPr>
            <a:noAutofit/>
          </a:bodyPr>
          <a:lstStyle>
            <a:lvl1pPr algn="r">
              <a:defRPr sz="3500" b="0" cap="none" spc="-1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The Federal Resource Management and Ecosystem Services Guidebook</a:t>
            </a:r>
            <a:endParaRPr lang="en-US" dirty="0"/>
          </a:p>
        </p:txBody>
      </p:sp>
      <p:sp>
        <p:nvSpPr>
          <p:cNvPr id="3" name="Subtitle 2"/>
          <p:cNvSpPr>
            <a:spLocks noGrp="1"/>
          </p:cNvSpPr>
          <p:nvPr>
            <p:ph type="subTitle" idx="1" hasCustomPrompt="1"/>
          </p:nvPr>
        </p:nvSpPr>
        <p:spPr>
          <a:xfrm>
            <a:off x="1981200" y="5760720"/>
            <a:ext cx="7080504" cy="457200"/>
          </a:xfrm>
        </p:spPr>
        <p:txBody>
          <a:bodyPr>
            <a:normAutofit/>
          </a:bodyPr>
          <a:lstStyle>
            <a:lvl1pPr marL="0" indent="0" algn="r">
              <a:buNone/>
              <a:defRPr sz="200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Prioritizing Actions to Sustain Our Natural Capital</a:t>
            </a:r>
            <a:endParaRPr lang="en-US"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4865" y="6285216"/>
            <a:ext cx="1234135" cy="441480"/>
          </a:xfrm>
          <a:prstGeom prst="rect">
            <a:avLst/>
          </a:prstGeom>
        </p:spPr>
      </p:pic>
      <p:sp>
        <p:nvSpPr>
          <p:cNvPr id="14" name="Rectangle 13"/>
          <p:cNvSpPr/>
          <p:nvPr userDrawn="1"/>
        </p:nvSpPr>
        <p:spPr>
          <a:xfrm>
            <a:off x="73152" y="73152"/>
            <a:ext cx="8988552" cy="1645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TextBox 9"/>
          <p:cNvSpPr txBox="1"/>
          <p:nvPr userDrawn="1"/>
        </p:nvSpPr>
        <p:spPr>
          <a:xfrm>
            <a:off x="4419600" y="6272784"/>
            <a:ext cx="4619343" cy="461665"/>
          </a:xfrm>
          <a:prstGeom prst="rect">
            <a:avLst/>
          </a:prstGeom>
          <a:noFill/>
        </p:spPr>
        <p:txBody>
          <a:bodyPr wrap="square" rtlCol="0">
            <a:spAutoFit/>
          </a:bodyPr>
          <a:lstStyle/>
          <a:p>
            <a:pPr algn="r"/>
            <a:r>
              <a:rPr lang="en-US" sz="1200" b="1" dirty="0" smtClean="0">
                <a:solidFill>
                  <a:prstClr val="white"/>
                </a:solidFill>
              </a:rPr>
              <a:t>Federal Resource Management and Ecosystem Services Guidebook</a:t>
            </a:r>
          </a:p>
          <a:p>
            <a:pPr algn="r"/>
            <a:r>
              <a:rPr lang="en-US" sz="1200" dirty="0" smtClean="0">
                <a:solidFill>
                  <a:prstClr val="white"/>
                </a:solidFill>
              </a:rPr>
              <a:t>nespguidebook.com</a:t>
            </a:r>
          </a:p>
        </p:txBody>
      </p:sp>
    </p:spTree>
    <p:extLst>
      <p:ext uri="{BB962C8B-B14F-4D97-AF65-F5344CB8AC3E}">
        <p14:creationId xmlns:p14="http://schemas.microsoft.com/office/powerpoint/2010/main" val="182693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p:cNvSpPr/>
          <p:nvPr userDrawn="1"/>
        </p:nvSpPr>
        <p:spPr>
          <a:xfrm>
            <a:off x="73152" y="73152"/>
            <a:ext cx="8988552" cy="67208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73152" y="6217920"/>
            <a:ext cx="8988552" cy="576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p:cNvSpPr/>
          <p:nvPr userDrawn="1"/>
        </p:nvSpPr>
        <p:spPr>
          <a:xfrm>
            <a:off x="73152" y="73152"/>
            <a:ext cx="8988552" cy="1645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864" y="6285216"/>
            <a:ext cx="1234135" cy="441480"/>
          </a:xfrm>
          <a:prstGeom prst="rect">
            <a:avLst/>
          </a:prstGeom>
        </p:spPr>
      </p:pic>
      <p:pic>
        <p:nvPicPr>
          <p:cNvPr id="8" name="Picture 7"/>
          <p:cNvPicPr>
            <a:picLocks noChangeAspect="1"/>
          </p:cNvPicPr>
          <p:nvPr userDrawn="1"/>
        </p:nvPicPr>
        <p:blipFill rotWithShape="1">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l="-4" t="13461" r="5" b="25201"/>
          <a:stretch/>
        </p:blipFill>
        <p:spPr>
          <a:xfrm>
            <a:off x="73152" y="260490"/>
            <a:ext cx="8988552" cy="4206240"/>
          </a:xfrm>
          <a:prstGeom prst="rect">
            <a:avLst/>
          </a:prstGeom>
        </p:spPr>
      </p:pic>
      <p:sp>
        <p:nvSpPr>
          <p:cNvPr id="10" name="TextBox 9"/>
          <p:cNvSpPr txBox="1"/>
          <p:nvPr userDrawn="1"/>
        </p:nvSpPr>
        <p:spPr>
          <a:xfrm>
            <a:off x="909828" y="4708305"/>
            <a:ext cx="7315200" cy="1261884"/>
          </a:xfrm>
          <a:prstGeom prst="rect">
            <a:avLst/>
          </a:prstGeom>
          <a:noFill/>
        </p:spPr>
        <p:txBody>
          <a:bodyPr wrap="square" rtlCol="0">
            <a:spAutoFit/>
          </a:bodyPr>
          <a:lstStyle/>
          <a:p>
            <a:pPr algn="ctr"/>
            <a:r>
              <a:rPr lang="en-US" sz="3200" b="1" dirty="0" smtClean="0">
                <a:solidFill>
                  <a:srgbClr val="001A57"/>
                </a:solidFill>
              </a:rPr>
              <a:t>nespguidebook.com</a:t>
            </a:r>
            <a:endParaRPr lang="en-US" sz="2200" b="1" i="1" dirty="0" smtClean="0">
              <a:solidFill>
                <a:srgbClr val="001A57"/>
              </a:solidFill>
            </a:endParaRPr>
          </a:p>
          <a:p>
            <a:pPr algn="ctr"/>
            <a:endParaRPr lang="en-US" sz="800" dirty="0">
              <a:solidFill>
                <a:srgbClr val="001A57"/>
              </a:solidFill>
            </a:endParaRPr>
          </a:p>
          <a:p>
            <a:pPr algn="ctr"/>
            <a:r>
              <a:rPr lang="en-US" dirty="0" smtClean="0">
                <a:solidFill>
                  <a:srgbClr val="001A57"/>
                </a:solidFill>
              </a:rPr>
              <a:t>For more information, contact Lydia Olander:</a:t>
            </a:r>
          </a:p>
          <a:p>
            <a:pPr algn="ctr"/>
            <a:r>
              <a:rPr lang="en-US" i="1" dirty="0">
                <a:solidFill>
                  <a:srgbClr val="001A57"/>
                </a:solidFill>
              </a:rPr>
              <a:t>l</a:t>
            </a:r>
            <a:r>
              <a:rPr lang="en-US" i="1" dirty="0" smtClean="0">
                <a:solidFill>
                  <a:srgbClr val="001A57"/>
                </a:solidFill>
              </a:rPr>
              <a:t>ydia.olander@duke.edu</a:t>
            </a:r>
            <a:endParaRPr lang="en-US" i="1" dirty="0">
              <a:solidFill>
                <a:srgbClr val="001A57"/>
              </a:solidFill>
            </a:endParaRPr>
          </a:p>
        </p:txBody>
      </p:sp>
      <p:sp>
        <p:nvSpPr>
          <p:cNvPr id="9" name="TextBox 8"/>
          <p:cNvSpPr txBox="1"/>
          <p:nvPr userDrawn="1"/>
        </p:nvSpPr>
        <p:spPr>
          <a:xfrm>
            <a:off x="4419600" y="6272784"/>
            <a:ext cx="4619343" cy="461665"/>
          </a:xfrm>
          <a:prstGeom prst="rect">
            <a:avLst/>
          </a:prstGeom>
          <a:noFill/>
        </p:spPr>
        <p:txBody>
          <a:bodyPr wrap="square" rtlCol="0">
            <a:spAutoFit/>
          </a:bodyPr>
          <a:lstStyle/>
          <a:p>
            <a:pPr algn="r"/>
            <a:r>
              <a:rPr lang="en-US" sz="1200" b="1" dirty="0" smtClean="0">
                <a:solidFill>
                  <a:prstClr val="white"/>
                </a:solidFill>
              </a:rPr>
              <a:t>Federal Resource Management and Ecosystem Services Guidebook</a:t>
            </a:r>
          </a:p>
          <a:p>
            <a:pPr algn="r"/>
            <a:r>
              <a:rPr lang="en-US" sz="1200" dirty="0" smtClean="0">
                <a:solidFill>
                  <a:prstClr val="white"/>
                </a:solidFill>
              </a:rPr>
              <a:t>nespguidebook.com</a:t>
            </a:r>
          </a:p>
        </p:txBody>
      </p:sp>
    </p:spTree>
    <p:extLst>
      <p:ext uri="{BB962C8B-B14F-4D97-AF65-F5344CB8AC3E}">
        <p14:creationId xmlns:p14="http://schemas.microsoft.com/office/powerpoint/2010/main" val="32535136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AB9FE6-730B-4BE3-BB4A-618AE5B2ECEE}" type="datetimeFigureOut">
              <a:rPr lang="en-US" smtClean="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18CB44-ADBB-4D95-9622-6E65180ABCD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AB9FE6-730B-4BE3-BB4A-618AE5B2ECEE}" type="datetimeFigureOut">
              <a:rPr lang="en-US" smtClean="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18CB44-ADBB-4D95-9622-6E65180ABCD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AB9FE6-730B-4BE3-BB4A-618AE5B2ECEE}" type="datetimeFigureOut">
              <a:rPr lang="en-US" smtClean="0"/>
              <a:pPr/>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18CB44-ADBB-4D95-9622-6E65180ABCD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AB9FE6-730B-4BE3-BB4A-618AE5B2ECEE}" type="datetimeFigureOut">
              <a:rPr lang="en-US" smtClean="0"/>
              <a:pPr/>
              <a:t>1/21/2015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18CB44-ADBB-4D95-9622-6E65180ABCD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AB9FE6-730B-4BE3-BB4A-618AE5B2ECEE}" type="datetimeFigureOut">
              <a:rPr lang="en-US" smtClean="0"/>
              <a:pPr/>
              <a:t>1/21/2015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18CB44-ADBB-4D95-9622-6E65180ABCD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B9FE6-730B-4BE3-BB4A-618AE5B2ECEE}" type="datetimeFigureOut">
              <a:rPr lang="en-US" smtClean="0"/>
              <a:pPr/>
              <a:t>1/21/2015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E18CB44-ADBB-4D95-9622-6E65180ABCD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AB9FE6-730B-4BE3-BB4A-618AE5B2ECEE}" type="datetimeFigureOut">
              <a:rPr lang="en-US" smtClean="0"/>
              <a:pPr/>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18CB44-ADBB-4D95-9622-6E65180ABCD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AB9FE6-730B-4BE3-BB4A-618AE5B2ECEE}" type="datetimeFigureOut">
              <a:rPr lang="en-US" smtClean="0"/>
              <a:pPr/>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18CB44-ADBB-4D95-9622-6E65180ABCD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B9FE6-730B-4BE3-BB4A-618AE5B2ECEE}" type="datetimeFigureOut">
              <a:rPr lang="en-US" smtClean="0"/>
              <a:pPr/>
              <a:t>1/21/2015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8CB44-ADBB-4D95-9622-6E65180ABCD9}"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AED4C-9DEC-43D2-9E6A-F134B759C77D}" type="datetimeFigureOut">
              <a:rPr lang="en-US" smtClean="0">
                <a:solidFill>
                  <a:srgbClr val="001A57">
                    <a:tint val="75000"/>
                  </a:srgbClr>
                </a:solidFill>
              </a:rPr>
              <a:pPr/>
              <a:t>1/21/2015</a:t>
            </a:fld>
            <a:endParaRPr lang="en-US" dirty="0">
              <a:solidFill>
                <a:srgbClr val="001A57">
                  <a:tint val="75000"/>
                </a:srgb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1A57">
                  <a:tint val="75000"/>
                </a:srgb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DE568-2323-4274-A170-D26B9E438901}" type="slidenum">
              <a:rPr lang="en-US" smtClean="0">
                <a:solidFill>
                  <a:srgbClr val="001A57">
                    <a:tint val="75000"/>
                  </a:srgbClr>
                </a:solidFill>
              </a:rPr>
              <a:pPr/>
              <a:t>‹#›</a:t>
            </a:fld>
            <a:endParaRPr lang="en-US" dirty="0">
              <a:solidFill>
                <a:srgbClr val="001A57">
                  <a:tint val="75000"/>
                </a:srgbClr>
              </a:solidFill>
            </a:endParaRPr>
          </a:p>
        </p:txBody>
      </p:sp>
    </p:spTree>
    <p:extLst>
      <p:ext uri="{BB962C8B-B14F-4D97-AF65-F5344CB8AC3E}">
        <p14:creationId xmlns:p14="http://schemas.microsoft.com/office/powerpoint/2010/main" val="435538166"/>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AED4C-9DEC-43D2-9E6A-F134B759C77D}" type="datetimeFigureOut">
              <a:rPr lang="en-US" smtClean="0">
                <a:solidFill>
                  <a:srgbClr val="001A57">
                    <a:tint val="75000"/>
                  </a:srgbClr>
                </a:solidFill>
              </a:rPr>
              <a:pPr/>
              <a:t>1/21/2015</a:t>
            </a:fld>
            <a:endParaRPr lang="en-US" dirty="0">
              <a:solidFill>
                <a:srgbClr val="001A57">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1A57">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DE568-2323-4274-A170-D26B9E438901}" type="slidenum">
              <a:rPr lang="en-US" smtClean="0">
                <a:solidFill>
                  <a:srgbClr val="001A57">
                    <a:tint val="75000"/>
                  </a:srgbClr>
                </a:solidFill>
              </a:rPr>
              <a:pPr/>
              <a:t>‹#›</a:t>
            </a:fld>
            <a:endParaRPr lang="en-US" dirty="0">
              <a:solidFill>
                <a:srgbClr val="001A57">
                  <a:tint val="75000"/>
                </a:srgbClr>
              </a:solidFill>
            </a:endParaRPr>
          </a:p>
        </p:txBody>
      </p:sp>
    </p:spTree>
    <p:extLst>
      <p:ext uri="{BB962C8B-B14F-4D97-AF65-F5344CB8AC3E}">
        <p14:creationId xmlns:p14="http://schemas.microsoft.com/office/powerpoint/2010/main" val="390499740"/>
      </p:ext>
    </p:extLst>
  </p:cSld>
  <p:clrMap bg1="lt1" tx1="dk1" bg2="lt2" tx2="dk2" accent1="accent1" accent2="accent2" accent3="accent3" accent4="accent4" accent5="accent5" accent6="accent6" hlink="hlink" folHlink="folHlink"/>
  <p:sldLayoutIdLst>
    <p:sldLayoutId id="214748371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Federal Resource Management and Ecosystem Services </a:t>
            </a:r>
            <a:r>
              <a:rPr lang="en-US" b="1" dirty="0" smtClean="0"/>
              <a:t>Guidebook</a:t>
            </a:r>
            <a:endParaRPr lang="en-US" b="1" dirty="0"/>
          </a:p>
        </p:txBody>
      </p:sp>
      <p:sp>
        <p:nvSpPr>
          <p:cNvPr id="5" name="Subtitle 2"/>
          <p:cNvSpPr txBox="1">
            <a:spLocks/>
          </p:cNvSpPr>
          <p:nvPr/>
        </p:nvSpPr>
        <p:spPr>
          <a:xfrm>
            <a:off x="73154" y="2816352"/>
            <a:ext cx="8976677" cy="1069848"/>
          </a:xfrm>
          <a:prstGeom prst="rect">
            <a:avLst/>
          </a:prstGeom>
          <a:solidFill>
            <a:srgbClr val="738302">
              <a:alpha val="69804"/>
            </a:srgbClr>
          </a:solidFill>
        </p:spPr>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2000" i="0" kern="120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a:solidFill>
                  <a:srgbClr val="FFFFFF"/>
                </a:solidFill>
              </a:rPr>
              <a:t>ECONOMIC (MONETARY) VALUATION</a:t>
            </a:r>
          </a:p>
          <a:p>
            <a:r>
              <a:rPr lang="en-US" sz="2600" dirty="0">
                <a:solidFill>
                  <a:srgbClr val="FFFFFF"/>
                </a:solidFill>
              </a:rPr>
              <a:t>ACES Workshop 2014</a:t>
            </a:r>
          </a:p>
          <a:p>
            <a:endParaRPr lang="en-US" sz="2600" dirty="0">
              <a:solidFill>
                <a:srgbClr val="FFFFFF"/>
              </a:solidFill>
            </a:endParaRPr>
          </a:p>
        </p:txBody>
      </p:sp>
      <p:pic>
        <p:nvPicPr>
          <p:cNvPr id="6" name="Picture 5"/>
          <p:cNvPicPr>
            <a:picLocks noChangeAspect="1"/>
          </p:cNvPicPr>
          <p:nvPr/>
        </p:nvPicPr>
        <p:blipFill rotWithShape="1">
          <a:blip r:embed="rId3"/>
          <a:srcRect l="1718" t="4085" r="58" b="21506"/>
          <a:stretch/>
        </p:blipFill>
        <p:spPr>
          <a:xfrm>
            <a:off x="73152" y="4122004"/>
            <a:ext cx="1984248" cy="2066616"/>
          </a:xfrm>
          <a:prstGeom prst="rect">
            <a:avLst/>
          </a:prstGeom>
          <a:ln>
            <a:noFill/>
          </a:ln>
        </p:spPr>
      </p:pic>
      <p:sp>
        <p:nvSpPr>
          <p:cNvPr id="7" name="TextBox 6"/>
          <p:cNvSpPr txBox="1"/>
          <p:nvPr/>
        </p:nvSpPr>
        <p:spPr>
          <a:xfrm>
            <a:off x="2057400" y="4434294"/>
            <a:ext cx="3886200" cy="1754326"/>
          </a:xfrm>
          <a:prstGeom prst="rect">
            <a:avLst/>
          </a:prstGeom>
          <a:solidFill>
            <a:schemeClr val="bg1"/>
          </a:solidFill>
        </p:spPr>
        <p:txBody>
          <a:bodyPr wrap="square" rtlCol="0">
            <a:spAutoFit/>
          </a:bodyPr>
          <a:lstStyle/>
          <a:p>
            <a:r>
              <a:rPr lang="en-US" b="1" dirty="0" smtClean="0">
                <a:solidFill>
                  <a:srgbClr val="001A57"/>
                </a:solidFill>
              </a:rPr>
              <a:t>Robert J. </a:t>
            </a:r>
            <a:r>
              <a:rPr lang="en-US" b="1" dirty="0">
                <a:solidFill>
                  <a:srgbClr val="001A57"/>
                </a:solidFill>
              </a:rPr>
              <a:t>Johnston, PhD</a:t>
            </a:r>
          </a:p>
          <a:p>
            <a:r>
              <a:rPr lang="en-US" dirty="0">
                <a:solidFill>
                  <a:srgbClr val="001A57"/>
                </a:solidFill>
              </a:rPr>
              <a:t>Professor of Economics</a:t>
            </a:r>
          </a:p>
          <a:p>
            <a:r>
              <a:rPr lang="en-US" dirty="0">
                <a:solidFill>
                  <a:srgbClr val="001A57"/>
                </a:solidFill>
              </a:rPr>
              <a:t>Department of Economics</a:t>
            </a:r>
          </a:p>
          <a:p>
            <a:r>
              <a:rPr lang="en-US" dirty="0">
                <a:solidFill>
                  <a:srgbClr val="001A57"/>
                </a:solidFill>
              </a:rPr>
              <a:t>Director and Research Professor</a:t>
            </a:r>
          </a:p>
          <a:p>
            <a:r>
              <a:rPr lang="en-US" dirty="0">
                <a:solidFill>
                  <a:srgbClr val="001A57"/>
                </a:solidFill>
              </a:rPr>
              <a:t>The George Perkins Marsh Institute</a:t>
            </a:r>
          </a:p>
          <a:p>
            <a:r>
              <a:rPr lang="en-US" dirty="0">
                <a:solidFill>
                  <a:srgbClr val="001A57"/>
                </a:solidFill>
              </a:rPr>
              <a:t>Clark University</a:t>
            </a:r>
          </a:p>
        </p:txBody>
      </p:sp>
    </p:spTree>
    <p:extLst>
      <p:ext uri="{BB962C8B-B14F-4D97-AF65-F5344CB8AC3E}">
        <p14:creationId xmlns:p14="http://schemas.microsoft.com/office/powerpoint/2010/main" val="1331483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lum bright="-50000" contrast="-4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Quantifying Ecosystem Service Value</a:t>
            </a:r>
            <a:endParaRPr lang="en-US" dirty="0"/>
          </a:p>
        </p:txBody>
      </p:sp>
      <p:sp>
        <p:nvSpPr>
          <p:cNvPr id="3" name="Content Placeholder 2"/>
          <p:cNvSpPr>
            <a:spLocks noGrp="1"/>
          </p:cNvSpPr>
          <p:nvPr>
            <p:ph idx="1"/>
          </p:nvPr>
        </p:nvSpPr>
        <p:spPr/>
        <p:txBody>
          <a:bodyPr>
            <a:normAutofit/>
          </a:bodyPr>
          <a:lstStyle/>
          <a:p>
            <a:pPr>
              <a:lnSpc>
                <a:spcPct val="85000"/>
              </a:lnSpc>
              <a:spcBef>
                <a:spcPts val="1200"/>
              </a:spcBef>
            </a:pPr>
            <a:r>
              <a:rPr lang="en-US" dirty="0" smtClean="0"/>
              <a:t>Requires coordination of ecological methods that quantify the “production” of services with economic methods that quantify value. </a:t>
            </a:r>
          </a:p>
          <a:p>
            <a:pPr>
              <a:lnSpc>
                <a:spcPct val="85000"/>
              </a:lnSpc>
              <a:spcBef>
                <a:spcPts val="1200"/>
              </a:spcBef>
            </a:pPr>
            <a:r>
              <a:rPr lang="en-US" dirty="0" smtClean="0"/>
              <a:t>Ecosystem service values are often realized by multiple beneficiaries and through multiple channels.</a:t>
            </a:r>
          </a:p>
          <a:p>
            <a:pPr>
              <a:lnSpc>
                <a:spcPct val="85000"/>
              </a:lnSpc>
              <a:spcBef>
                <a:spcPts val="1200"/>
              </a:spcBef>
            </a:pPr>
            <a:r>
              <a:rPr lang="en-US" dirty="0" smtClean="0"/>
              <a:t>Different methods are required to measure different types of value.</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lum bright="-50000" contrast="-4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t>Common Valuation Methods</a:t>
            </a:r>
            <a:endParaRPr lang="en-US" dirty="0"/>
          </a:p>
        </p:txBody>
      </p:sp>
      <p:sp>
        <p:nvSpPr>
          <p:cNvPr id="3" name="Content Placeholder 2"/>
          <p:cNvSpPr>
            <a:spLocks noGrp="1"/>
          </p:cNvSpPr>
          <p:nvPr>
            <p:ph idx="1"/>
          </p:nvPr>
        </p:nvSpPr>
        <p:spPr>
          <a:xfrm>
            <a:off x="457200" y="1219185"/>
            <a:ext cx="8229600" cy="4525963"/>
          </a:xfrm>
        </p:spPr>
        <p:txBody>
          <a:bodyPr>
            <a:noAutofit/>
          </a:bodyPr>
          <a:lstStyle/>
          <a:p>
            <a:r>
              <a:rPr lang="en-US" sz="2200" b="1" dirty="0" smtClean="0"/>
              <a:t>Revealed Preference </a:t>
            </a:r>
            <a:r>
              <a:rPr lang="en-US" sz="2200" dirty="0" smtClean="0"/>
              <a:t>(Use Value)—Quantify values based on observed behavior in or out of markets</a:t>
            </a:r>
          </a:p>
          <a:p>
            <a:pPr lvl="1"/>
            <a:r>
              <a:rPr lang="en-US" sz="2000" dirty="0" smtClean="0"/>
              <a:t>Recreation Demand Models</a:t>
            </a:r>
          </a:p>
          <a:p>
            <a:pPr lvl="1"/>
            <a:r>
              <a:rPr lang="en-US" sz="2000" dirty="0" smtClean="0"/>
              <a:t>Hedonic Property Value or Wage Methods</a:t>
            </a:r>
          </a:p>
          <a:p>
            <a:pPr lvl="1"/>
            <a:r>
              <a:rPr lang="en-US" sz="2000" dirty="0" smtClean="0"/>
              <a:t>Ecological Productivity Methods</a:t>
            </a:r>
          </a:p>
          <a:p>
            <a:pPr lvl="1"/>
            <a:r>
              <a:rPr lang="en-US" sz="2000" dirty="0" smtClean="0"/>
              <a:t>Defensive Behavior Methods</a:t>
            </a:r>
          </a:p>
          <a:p>
            <a:pPr lvl="1"/>
            <a:r>
              <a:rPr lang="en-US" sz="2000" dirty="0" smtClean="0"/>
              <a:t>Factor Input Methods</a:t>
            </a:r>
          </a:p>
          <a:p>
            <a:pPr lvl="1"/>
            <a:r>
              <a:rPr lang="en-US" sz="2000" dirty="0" smtClean="0"/>
              <a:t>Related Market Behavior</a:t>
            </a:r>
          </a:p>
          <a:p>
            <a:r>
              <a:rPr lang="en-US" sz="2200" b="1" dirty="0" smtClean="0"/>
              <a:t>Stated Preference </a:t>
            </a:r>
            <a:r>
              <a:rPr lang="en-US" sz="2200" dirty="0" smtClean="0"/>
              <a:t>(Use + Nonuse Value)—Quantify values based on responses to carefully designed surveys</a:t>
            </a:r>
          </a:p>
          <a:p>
            <a:pPr lvl="1"/>
            <a:r>
              <a:rPr lang="en-US" sz="2000" dirty="0" smtClean="0"/>
              <a:t>Contingent  Valuation</a:t>
            </a:r>
          </a:p>
          <a:p>
            <a:pPr lvl="1"/>
            <a:r>
              <a:rPr lang="en-US" sz="2000" dirty="0" smtClean="0"/>
              <a:t>Choice Experiments</a:t>
            </a:r>
          </a:p>
          <a:p>
            <a:r>
              <a:rPr lang="en-US" sz="2200" b="1" dirty="0" smtClean="0"/>
              <a:t>Benefit Transfer</a:t>
            </a:r>
            <a:r>
              <a:rPr lang="en-US" sz="2200" dirty="0" smtClean="0"/>
              <a:t>—Use results from a study elsewhere to quantify values for a site where no results are available</a:t>
            </a:r>
            <a:endParaRPr lang="en-US" sz="2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cstate="print">
            <a:lum bright="-50000" contrast="-40000"/>
          </a:blip>
          <a:srcRect/>
          <a:stretch>
            <a:fillRect/>
          </a:stretch>
        </p:blipFill>
        <p:spPr bwMode="auto">
          <a:xfrm>
            <a:off x="0" y="0"/>
            <a:ext cx="9144000" cy="6858000"/>
          </a:xfrm>
          <a:prstGeom prst="rect">
            <a:avLst/>
          </a:prstGeom>
          <a:noFill/>
          <a:ln w="9525">
            <a:noFill/>
            <a:miter lim="800000"/>
            <a:headEnd/>
            <a:tailEnd/>
          </a:ln>
        </p:spPr>
      </p:pic>
      <p:sp>
        <p:nvSpPr>
          <p:cNvPr id="3" name="Title 1"/>
          <p:cNvSpPr txBox="1">
            <a:spLocks/>
          </p:cNvSpPr>
          <p:nvPr/>
        </p:nvSpPr>
        <p:spPr>
          <a:xfrm>
            <a:off x="457200" y="274638"/>
            <a:ext cx="8229600" cy="11430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Example—Factor Inputs </a:t>
            </a:r>
          </a:p>
          <a:p>
            <a:r>
              <a:rPr lang="en-US" dirty="0" smtClean="0"/>
              <a:t>(Value to Producers)</a:t>
            </a:r>
            <a:endParaRPr lang="en-US" dirty="0"/>
          </a:p>
        </p:txBody>
      </p:sp>
      <p:sp>
        <p:nvSpPr>
          <p:cNvPr id="5" name="Rectangle 4"/>
          <p:cNvSpPr>
            <a:spLocks noChangeArrowheads="1"/>
          </p:cNvSpPr>
          <p:nvPr/>
        </p:nvSpPr>
        <p:spPr bwMode="auto">
          <a:xfrm>
            <a:off x="2971800" y="5266285"/>
            <a:ext cx="19859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1400" dirty="0">
                <a:latin typeface="Arial" charset="0"/>
              </a:rPr>
              <a:t>Surplus to producer for</a:t>
            </a:r>
          </a:p>
          <a:p>
            <a:r>
              <a:rPr lang="en-US" altLang="en-US" sz="1400" dirty="0">
                <a:latin typeface="Arial" charset="0"/>
              </a:rPr>
              <a:t>this unit of production</a:t>
            </a:r>
          </a:p>
        </p:txBody>
      </p:sp>
      <p:sp>
        <p:nvSpPr>
          <p:cNvPr id="6" name="AutoShape 5"/>
          <p:cNvSpPr>
            <a:spLocks noChangeArrowheads="1"/>
          </p:cNvSpPr>
          <p:nvPr/>
        </p:nvSpPr>
        <p:spPr bwMode="auto">
          <a:xfrm>
            <a:off x="3352800" y="4123285"/>
            <a:ext cx="152400" cy="825500"/>
          </a:xfrm>
          <a:prstGeom prst="upArrow">
            <a:avLst>
              <a:gd name="adj1" fmla="val 50000"/>
              <a:gd name="adj2" fmla="val 270808"/>
            </a:avLst>
          </a:prstGeom>
          <a:solidFill>
            <a:schemeClr val="accent1"/>
          </a:solidFill>
          <a:ln w="12700">
            <a:solidFill>
              <a:schemeClr val="tx1"/>
            </a:solidFill>
            <a:miter lim="800000"/>
            <a:headEnd/>
            <a:tailEnd/>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dirty="0"/>
          </a:p>
        </p:txBody>
      </p:sp>
      <p:cxnSp>
        <p:nvCxnSpPr>
          <p:cNvPr id="7" name="AutoShape 7"/>
          <p:cNvCxnSpPr>
            <a:cxnSpLocks noChangeShapeType="1"/>
          </p:cNvCxnSpPr>
          <p:nvPr/>
        </p:nvCxnSpPr>
        <p:spPr bwMode="auto">
          <a:xfrm flipV="1">
            <a:off x="1828800" y="3361285"/>
            <a:ext cx="1588" cy="2590800"/>
          </a:xfrm>
          <a:prstGeom prst="straightConnector1">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8" name="AutoShape 8"/>
          <p:cNvCxnSpPr>
            <a:cxnSpLocks noChangeShapeType="1"/>
          </p:cNvCxnSpPr>
          <p:nvPr/>
        </p:nvCxnSpPr>
        <p:spPr bwMode="auto">
          <a:xfrm>
            <a:off x="1828800" y="5952085"/>
            <a:ext cx="5410200" cy="0"/>
          </a:xfrm>
          <a:prstGeom prst="straightConnector1">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9" name="Line 20"/>
          <p:cNvSpPr>
            <a:spLocks noChangeShapeType="1"/>
          </p:cNvSpPr>
          <p:nvPr/>
        </p:nvSpPr>
        <p:spPr bwMode="auto">
          <a:xfrm flipV="1">
            <a:off x="1905000" y="3589885"/>
            <a:ext cx="4648200" cy="2057400"/>
          </a:xfrm>
          <a:prstGeom prst="line">
            <a:avLst/>
          </a:prstGeom>
          <a:noFill/>
          <a:ln w="3175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1" name="Text Box 22"/>
          <p:cNvSpPr txBox="1">
            <a:spLocks noChangeArrowheads="1"/>
          </p:cNvSpPr>
          <p:nvPr/>
        </p:nvSpPr>
        <p:spPr bwMode="auto">
          <a:xfrm>
            <a:off x="5867400" y="6256885"/>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2000" dirty="0">
                <a:latin typeface="Arial" charset="0"/>
              </a:rPr>
              <a:t>QUANTITY</a:t>
            </a:r>
          </a:p>
        </p:txBody>
      </p:sp>
      <p:sp>
        <p:nvSpPr>
          <p:cNvPr id="12" name="AutoShape 24"/>
          <p:cNvSpPr>
            <a:spLocks noChangeArrowheads="1"/>
          </p:cNvSpPr>
          <p:nvPr/>
        </p:nvSpPr>
        <p:spPr bwMode="auto">
          <a:xfrm>
            <a:off x="5257800" y="3970885"/>
            <a:ext cx="228600" cy="228600"/>
          </a:xfrm>
          <a:custGeom>
            <a:avLst/>
            <a:gdLst>
              <a:gd name="T0" fmla="*/ 1209675 w 21600"/>
              <a:gd name="T1" fmla="*/ 0 h 21600"/>
              <a:gd name="T2" fmla="*/ 354277 w 21600"/>
              <a:gd name="T3" fmla="*/ 354277 h 21600"/>
              <a:gd name="T4" fmla="*/ 0 w 21600"/>
              <a:gd name="T5" fmla="*/ 1209675 h 21600"/>
              <a:gd name="T6" fmla="*/ 354277 w 21600"/>
              <a:gd name="T7" fmla="*/ 2065073 h 21600"/>
              <a:gd name="T8" fmla="*/ 1209675 w 21600"/>
              <a:gd name="T9" fmla="*/ 2419350 h 21600"/>
              <a:gd name="T10" fmla="*/ 2065073 w 21600"/>
              <a:gd name="T11" fmla="*/ 2065073 h 21600"/>
              <a:gd name="T12" fmla="*/ 2419350 w 21600"/>
              <a:gd name="T13" fmla="*/ 1209675 h 21600"/>
              <a:gd name="T14" fmla="*/ 2065073 w 21600"/>
              <a:gd name="T15" fmla="*/ 35427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type="none" w="sm" len="sm"/>
            <a:tailEnd type="none" w="sm" len="sm"/>
          </a:ln>
        </p:spPr>
        <p:txBody>
          <a:bodyPr wrap="none" anchor="ctr"/>
          <a:lstStyle/>
          <a:p>
            <a:endParaRPr lang="en-US" dirty="0"/>
          </a:p>
        </p:txBody>
      </p:sp>
      <p:sp>
        <p:nvSpPr>
          <p:cNvPr id="13" name="Line 25"/>
          <p:cNvSpPr>
            <a:spLocks noChangeShapeType="1"/>
          </p:cNvSpPr>
          <p:nvPr/>
        </p:nvSpPr>
        <p:spPr bwMode="auto">
          <a:xfrm flipH="1">
            <a:off x="1828800" y="4123285"/>
            <a:ext cx="3581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4" name="Line 26"/>
          <p:cNvSpPr>
            <a:spLocks noChangeShapeType="1"/>
          </p:cNvSpPr>
          <p:nvPr/>
        </p:nvSpPr>
        <p:spPr bwMode="auto">
          <a:xfrm>
            <a:off x="5334000" y="4123285"/>
            <a:ext cx="0" cy="1828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5" name="AutoShape 27"/>
          <p:cNvSpPr>
            <a:spLocks noChangeArrowheads="1"/>
          </p:cNvSpPr>
          <p:nvPr/>
        </p:nvSpPr>
        <p:spPr bwMode="auto">
          <a:xfrm>
            <a:off x="3352800" y="4885285"/>
            <a:ext cx="152400" cy="152400"/>
          </a:xfrm>
          <a:custGeom>
            <a:avLst/>
            <a:gdLst>
              <a:gd name="T0" fmla="*/ 537633 w 21600"/>
              <a:gd name="T1" fmla="*/ 0 h 21600"/>
              <a:gd name="T2" fmla="*/ 157459 w 21600"/>
              <a:gd name="T3" fmla="*/ 157459 h 21600"/>
              <a:gd name="T4" fmla="*/ 0 w 21600"/>
              <a:gd name="T5" fmla="*/ 537633 h 21600"/>
              <a:gd name="T6" fmla="*/ 157459 w 21600"/>
              <a:gd name="T7" fmla="*/ 917808 h 21600"/>
              <a:gd name="T8" fmla="*/ 537633 w 21600"/>
              <a:gd name="T9" fmla="*/ 1075267 h 21600"/>
              <a:gd name="T10" fmla="*/ 917808 w 21600"/>
              <a:gd name="T11" fmla="*/ 917808 h 21600"/>
              <a:gd name="T12" fmla="*/ 1075267 w 21600"/>
              <a:gd name="T13" fmla="*/ 537633 h 21600"/>
              <a:gd name="T14" fmla="*/ 917808 w 21600"/>
              <a:gd name="T15" fmla="*/ 15745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type="none" w="sm" len="sm"/>
            <a:tailEnd type="none" w="sm" len="sm"/>
          </a:ln>
        </p:spPr>
        <p:txBody>
          <a:bodyPr wrap="none" anchor="ctr"/>
          <a:lstStyle/>
          <a:p>
            <a:endParaRPr lang="en-US" dirty="0"/>
          </a:p>
        </p:txBody>
      </p:sp>
      <p:sp>
        <p:nvSpPr>
          <p:cNvPr id="16" name="Rectangle 37"/>
          <p:cNvSpPr>
            <a:spLocks noChangeArrowheads="1"/>
          </p:cNvSpPr>
          <p:nvPr/>
        </p:nvSpPr>
        <p:spPr bwMode="auto">
          <a:xfrm>
            <a:off x="609600" y="1532464"/>
            <a:ext cx="8077200" cy="120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2400" dirty="0" smtClean="0">
                <a:latin typeface="Arial" charset="0"/>
              </a:rPr>
              <a:t>Consider a market product produced with an ecosystem service as an input (e.g., shrimp). Producer value is </a:t>
            </a:r>
            <a:r>
              <a:rPr lang="en-US" altLang="en-US" sz="2400" dirty="0">
                <a:latin typeface="Arial" charset="0"/>
              </a:rPr>
              <a:t>the difference between </a:t>
            </a:r>
            <a:r>
              <a:rPr lang="en-US" altLang="en-US" sz="2400" dirty="0" smtClean="0">
                <a:latin typeface="Arial" charset="0"/>
              </a:rPr>
              <a:t>revenue </a:t>
            </a:r>
            <a:r>
              <a:rPr lang="en-US" altLang="en-US" sz="2400" dirty="0">
                <a:latin typeface="Arial" charset="0"/>
              </a:rPr>
              <a:t>and cost for each unit sold.</a:t>
            </a:r>
          </a:p>
        </p:txBody>
      </p:sp>
      <p:sp>
        <p:nvSpPr>
          <p:cNvPr id="17" name="TextBox 16"/>
          <p:cNvSpPr txBox="1"/>
          <p:nvPr/>
        </p:nvSpPr>
        <p:spPr>
          <a:xfrm>
            <a:off x="6629400" y="3361285"/>
            <a:ext cx="1478995" cy="646331"/>
          </a:xfrm>
          <a:prstGeom prst="rect">
            <a:avLst/>
          </a:prstGeom>
          <a:noFill/>
        </p:spPr>
        <p:txBody>
          <a:bodyPr wrap="none" rtlCol="0">
            <a:spAutoFit/>
          </a:bodyPr>
          <a:lstStyle/>
          <a:p>
            <a:r>
              <a:rPr lang="en-US" dirty="0" smtClean="0"/>
              <a:t>Marginal Cost</a:t>
            </a:r>
          </a:p>
          <a:p>
            <a:r>
              <a:rPr lang="en-US" dirty="0" smtClean="0"/>
              <a:t>(also Supply)</a:t>
            </a:r>
            <a:endParaRPr lang="en-US" dirty="0"/>
          </a:p>
        </p:txBody>
      </p:sp>
      <p:sp>
        <p:nvSpPr>
          <p:cNvPr id="18" name="TextBox 17"/>
          <p:cNvSpPr txBox="1"/>
          <p:nvPr/>
        </p:nvSpPr>
        <p:spPr>
          <a:xfrm>
            <a:off x="1127125" y="3970885"/>
            <a:ext cx="649537" cy="369332"/>
          </a:xfrm>
          <a:prstGeom prst="rect">
            <a:avLst/>
          </a:prstGeom>
          <a:noFill/>
        </p:spPr>
        <p:txBody>
          <a:bodyPr wrap="none" rtlCol="0">
            <a:spAutoFit/>
          </a:bodyPr>
          <a:lstStyle/>
          <a:p>
            <a:r>
              <a:rPr lang="en-US" dirty="0" smtClean="0"/>
              <a:t>Price</a:t>
            </a:r>
            <a:endParaRPr lang="en-US" dirty="0"/>
          </a:p>
        </p:txBody>
      </p:sp>
      <p:sp>
        <p:nvSpPr>
          <p:cNvPr id="19" name="TextBox 18"/>
          <p:cNvSpPr txBox="1"/>
          <p:nvPr/>
        </p:nvSpPr>
        <p:spPr>
          <a:xfrm>
            <a:off x="1187980" y="2991953"/>
            <a:ext cx="301686" cy="369332"/>
          </a:xfrm>
          <a:prstGeom prst="rect">
            <a:avLst/>
          </a:prstGeom>
          <a:noFill/>
        </p:spPr>
        <p:txBody>
          <a:bodyPr wrap="none" rtlCol="0">
            <a:spAutoFit/>
          </a:bodyPr>
          <a:lstStyle/>
          <a:p>
            <a:r>
              <a:rPr lang="en-US" dirty="0"/>
              <a:t>$</a:t>
            </a:r>
          </a:p>
        </p:txBody>
      </p:sp>
      <p:sp>
        <p:nvSpPr>
          <p:cNvPr id="20" name="Line 20"/>
          <p:cNvSpPr>
            <a:spLocks noChangeShapeType="1"/>
          </p:cNvSpPr>
          <p:nvPr/>
        </p:nvSpPr>
        <p:spPr bwMode="auto">
          <a:xfrm>
            <a:off x="3964781" y="3361284"/>
            <a:ext cx="3529667" cy="1975953"/>
          </a:xfrm>
          <a:prstGeom prst="line">
            <a:avLst/>
          </a:prstGeom>
          <a:noFill/>
          <a:ln w="3175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21" name="TextBox 20"/>
          <p:cNvSpPr txBox="1"/>
          <p:nvPr/>
        </p:nvSpPr>
        <p:spPr>
          <a:xfrm>
            <a:off x="7368897" y="4902237"/>
            <a:ext cx="981359" cy="369332"/>
          </a:xfrm>
          <a:prstGeom prst="rect">
            <a:avLst/>
          </a:prstGeom>
          <a:noFill/>
        </p:spPr>
        <p:txBody>
          <a:bodyPr wrap="none" rtlCol="0">
            <a:spAutoFit/>
          </a:bodyPr>
          <a:lstStyle/>
          <a:p>
            <a:r>
              <a:rPr lang="en-US" dirty="0" smtClean="0"/>
              <a:t>Demand</a:t>
            </a:r>
            <a:endParaRPr lang="en-US" dirty="0"/>
          </a:p>
        </p:txBody>
      </p:sp>
    </p:spTree>
    <p:extLst>
      <p:ext uri="{BB962C8B-B14F-4D97-AF65-F5344CB8AC3E}">
        <p14:creationId xmlns:p14="http://schemas.microsoft.com/office/powerpoint/2010/main" val="21249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0-#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0-#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nimBg="1"/>
      <p:bldP spid="9" grpId="0" animBg="1"/>
      <p:bldP spid="12" grpId="0" animBg="1"/>
      <p:bldP spid="13" grpId="0" animBg="1"/>
      <p:bldP spid="14" grpId="0" animBg="1"/>
      <p:bldP spid="15"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cstate="print">
            <a:lum bright="-50000" contrast="-40000"/>
          </a:blip>
          <a:srcRect/>
          <a:stretch>
            <a:fillRect/>
          </a:stretch>
        </p:blipFill>
        <p:spPr bwMode="auto">
          <a:xfrm>
            <a:off x="0" y="0"/>
            <a:ext cx="9144000" cy="6858000"/>
          </a:xfrm>
          <a:prstGeom prst="rect">
            <a:avLst/>
          </a:prstGeom>
          <a:noFill/>
          <a:ln w="9525">
            <a:noFill/>
            <a:miter lim="800000"/>
            <a:headEnd/>
            <a:tailEnd/>
          </a:ln>
        </p:spPr>
      </p:pic>
      <p:sp>
        <p:nvSpPr>
          <p:cNvPr id="3" name="Title 1"/>
          <p:cNvSpPr txBox="1">
            <a:spLocks/>
          </p:cNvSpPr>
          <p:nvPr/>
        </p:nvSpPr>
        <p:spPr>
          <a:xfrm>
            <a:off x="457200" y="274638"/>
            <a:ext cx="8229600" cy="11430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Ecosystem Service Change Affects the Cost of Production</a:t>
            </a:r>
            <a:endParaRPr lang="en-US" dirty="0"/>
          </a:p>
        </p:txBody>
      </p:sp>
      <p:cxnSp>
        <p:nvCxnSpPr>
          <p:cNvPr id="18" name="AutoShape 7"/>
          <p:cNvCxnSpPr>
            <a:cxnSpLocks noChangeShapeType="1"/>
          </p:cNvCxnSpPr>
          <p:nvPr/>
        </p:nvCxnSpPr>
        <p:spPr bwMode="auto">
          <a:xfrm flipV="1">
            <a:off x="2286000" y="3369755"/>
            <a:ext cx="1588" cy="2590800"/>
          </a:xfrm>
          <a:prstGeom prst="straightConnector1">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9" name="AutoShape 8"/>
          <p:cNvCxnSpPr>
            <a:cxnSpLocks noChangeShapeType="1"/>
          </p:cNvCxnSpPr>
          <p:nvPr/>
        </p:nvCxnSpPr>
        <p:spPr bwMode="auto">
          <a:xfrm>
            <a:off x="2286000" y="5960555"/>
            <a:ext cx="5410200" cy="0"/>
          </a:xfrm>
          <a:prstGeom prst="straightConnector1">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0" name="Line 9"/>
          <p:cNvSpPr>
            <a:spLocks noChangeShapeType="1"/>
          </p:cNvSpPr>
          <p:nvPr/>
        </p:nvSpPr>
        <p:spPr bwMode="auto">
          <a:xfrm flipV="1">
            <a:off x="2362200" y="3064955"/>
            <a:ext cx="4800600" cy="2057400"/>
          </a:xfrm>
          <a:prstGeom prst="line">
            <a:avLst/>
          </a:prstGeom>
          <a:noFill/>
          <a:ln w="3175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21" name="Text Box 10"/>
          <p:cNvSpPr txBox="1">
            <a:spLocks noChangeArrowheads="1"/>
          </p:cNvSpPr>
          <p:nvPr/>
        </p:nvSpPr>
        <p:spPr bwMode="auto">
          <a:xfrm>
            <a:off x="1600200" y="3293555"/>
            <a:ext cx="457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dirty="0">
                <a:latin typeface="Arial" charset="0"/>
              </a:rPr>
              <a:t>PR</a:t>
            </a:r>
            <a:br>
              <a:rPr lang="en-US" altLang="en-US" dirty="0">
                <a:latin typeface="Arial" charset="0"/>
              </a:rPr>
            </a:br>
            <a:r>
              <a:rPr lang="en-US" altLang="en-US" dirty="0">
                <a:latin typeface="Arial" charset="0"/>
              </a:rPr>
              <a:t>I</a:t>
            </a:r>
            <a:br>
              <a:rPr lang="en-US" altLang="en-US" dirty="0">
                <a:latin typeface="Arial" charset="0"/>
              </a:rPr>
            </a:br>
            <a:r>
              <a:rPr lang="en-US" altLang="en-US" dirty="0">
                <a:latin typeface="Arial" charset="0"/>
              </a:rPr>
              <a:t>C</a:t>
            </a:r>
            <a:br>
              <a:rPr lang="en-US" altLang="en-US" dirty="0">
                <a:latin typeface="Arial" charset="0"/>
              </a:rPr>
            </a:br>
            <a:r>
              <a:rPr lang="en-US" altLang="en-US" dirty="0">
                <a:latin typeface="Arial" charset="0"/>
              </a:rPr>
              <a:t>E</a:t>
            </a:r>
          </a:p>
        </p:txBody>
      </p:sp>
      <p:sp>
        <p:nvSpPr>
          <p:cNvPr id="22" name="Text Box 11"/>
          <p:cNvSpPr txBox="1">
            <a:spLocks noChangeArrowheads="1"/>
          </p:cNvSpPr>
          <p:nvPr/>
        </p:nvSpPr>
        <p:spPr bwMode="auto">
          <a:xfrm>
            <a:off x="6324600" y="6265355"/>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2000" dirty="0">
                <a:latin typeface="Arial" charset="0"/>
              </a:rPr>
              <a:t>QUANTITY</a:t>
            </a:r>
          </a:p>
        </p:txBody>
      </p:sp>
      <p:sp>
        <p:nvSpPr>
          <p:cNvPr id="23" name="Line 16"/>
          <p:cNvSpPr>
            <a:spLocks noChangeShapeType="1"/>
          </p:cNvSpPr>
          <p:nvPr/>
        </p:nvSpPr>
        <p:spPr bwMode="auto">
          <a:xfrm flipV="1">
            <a:off x="2286000" y="3750755"/>
            <a:ext cx="4800600" cy="2057400"/>
          </a:xfrm>
          <a:prstGeom prst="line">
            <a:avLst/>
          </a:prstGeom>
          <a:noFill/>
          <a:ln w="3175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24" name="AutoShape 17"/>
          <p:cNvSpPr>
            <a:spLocks noChangeArrowheads="1"/>
          </p:cNvSpPr>
          <p:nvPr/>
        </p:nvSpPr>
        <p:spPr bwMode="auto">
          <a:xfrm>
            <a:off x="7086600" y="2988755"/>
            <a:ext cx="609600" cy="914400"/>
          </a:xfrm>
          <a:prstGeom prst="curvedLeftArrow">
            <a:avLst>
              <a:gd name="adj1" fmla="val 30000"/>
              <a:gd name="adj2" fmla="val 60000"/>
              <a:gd name="adj3" fmla="val 33333"/>
            </a:avLst>
          </a:prstGeom>
          <a:solidFill>
            <a:schemeClr val="accent1"/>
          </a:solidFill>
          <a:ln w="12700">
            <a:solidFill>
              <a:schemeClr val="tx1"/>
            </a:solidFill>
            <a:miter lim="800000"/>
            <a:headEnd type="none" w="sm" len="sm"/>
            <a:tailEnd type="none" w="sm" len="sm"/>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dirty="0"/>
          </a:p>
        </p:txBody>
      </p:sp>
      <p:sp>
        <p:nvSpPr>
          <p:cNvPr id="25" name="AutoShape 18"/>
          <p:cNvSpPr>
            <a:spLocks noChangeArrowheads="1"/>
          </p:cNvSpPr>
          <p:nvPr/>
        </p:nvSpPr>
        <p:spPr bwMode="auto">
          <a:xfrm>
            <a:off x="5410200" y="3674555"/>
            <a:ext cx="228600" cy="228600"/>
          </a:xfrm>
          <a:custGeom>
            <a:avLst/>
            <a:gdLst>
              <a:gd name="T0" fmla="*/ 1209675 w 21600"/>
              <a:gd name="T1" fmla="*/ 0 h 21600"/>
              <a:gd name="T2" fmla="*/ 354277 w 21600"/>
              <a:gd name="T3" fmla="*/ 354277 h 21600"/>
              <a:gd name="T4" fmla="*/ 0 w 21600"/>
              <a:gd name="T5" fmla="*/ 1209675 h 21600"/>
              <a:gd name="T6" fmla="*/ 354277 w 21600"/>
              <a:gd name="T7" fmla="*/ 2065073 h 21600"/>
              <a:gd name="T8" fmla="*/ 1209675 w 21600"/>
              <a:gd name="T9" fmla="*/ 2419350 h 21600"/>
              <a:gd name="T10" fmla="*/ 2065073 w 21600"/>
              <a:gd name="T11" fmla="*/ 2065073 h 21600"/>
              <a:gd name="T12" fmla="*/ 2419350 w 21600"/>
              <a:gd name="T13" fmla="*/ 1209675 h 21600"/>
              <a:gd name="T14" fmla="*/ 2065073 w 21600"/>
              <a:gd name="T15" fmla="*/ 35427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chemeClr val="tx1"/>
            </a:solidFill>
            <a:round/>
            <a:headEnd type="none" w="sm" len="sm"/>
            <a:tailEnd type="none" w="sm" len="sm"/>
          </a:ln>
        </p:spPr>
        <p:txBody>
          <a:bodyPr wrap="none" anchor="ctr"/>
          <a:lstStyle/>
          <a:p>
            <a:endParaRPr lang="en-US" dirty="0"/>
          </a:p>
        </p:txBody>
      </p:sp>
      <p:sp>
        <p:nvSpPr>
          <p:cNvPr id="26" name="AutoShape 19"/>
          <p:cNvSpPr>
            <a:spLocks noChangeArrowheads="1"/>
          </p:cNvSpPr>
          <p:nvPr/>
        </p:nvSpPr>
        <p:spPr bwMode="auto">
          <a:xfrm>
            <a:off x="5867400" y="4131755"/>
            <a:ext cx="228600" cy="228600"/>
          </a:xfrm>
          <a:custGeom>
            <a:avLst/>
            <a:gdLst>
              <a:gd name="T0" fmla="*/ 1209675 w 21600"/>
              <a:gd name="T1" fmla="*/ 0 h 21600"/>
              <a:gd name="T2" fmla="*/ 354277 w 21600"/>
              <a:gd name="T3" fmla="*/ 354277 h 21600"/>
              <a:gd name="T4" fmla="*/ 0 w 21600"/>
              <a:gd name="T5" fmla="*/ 1209675 h 21600"/>
              <a:gd name="T6" fmla="*/ 354277 w 21600"/>
              <a:gd name="T7" fmla="*/ 2065073 h 21600"/>
              <a:gd name="T8" fmla="*/ 1209675 w 21600"/>
              <a:gd name="T9" fmla="*/ 2419350 h 21600"/>
              <a:gd name="T10" fmla="*/ 2065073 w 21600"/>
              <a:gd name="T11" fmla="*/ 2065073 h 21600"/>
              <a:gd name="T12" fmla="*/ 2419350 w 21600"/>
              <a:gd name="T13" fmla="*/ 1209675 h 21600"/>
              <a:gd name="T14" fmla="*/ 2065073 w 21600"/>
              <a:gd name="T15" fmla="*/ 35427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chemeClr val="tx1"/>
            </a:solidFill>
            <a:round/>
            <a:headEnd type="none" w="sm" len="sm"/>
            <a:tailEnd type="none" w="sm" len="sm"/>
          </a:ln>
        </p:spPr>
        <p:txBody>
          <a:bodyPr wrap="none" anchor="ctr"/>
          <a:lstStyle/>
          <a:p>
            <a:endParaRPr lang="en-US" dirty="0"/>
          </a:p>
        </p:txBody>
      </p:sp>
      <p:sp>
        <p:nvSpPr>
          <p:cNvPr id="27" name="AutoShape 20"/>
          <p:cNvSpPr>
            <a:spLocks noChangeArrowheads="1"/>
          </p:cNvSpPr>
          <p:nvPr/>
        </p:nvSpPr>
        <p:spPr bwMode="auto">
          <a:xfrm flipV="1">
            <a:off x="2286000" y="4207955"/>
            <a:ext cx="3733800" cy="1600200"/>
          </a:xfrm>
          <a:prstGeom prst="rtTriangle">
            <a:avLst/>
          </a:prstGeom>
          <a:solidFill>
            <a:srgbClr val="FFFF00"/>
          </a:solidFill>
          <a:ln w="12700">
            <a:solidFill>
              <a:schemeClr val="tx1"/>
            </a:solidFill>
            <a:miter lim="800000"/>
            <a:headEnd type="none" w="sm" len="sm"/>
            <a:tailEnd type="none" w="sm" len="sm"/>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dirty="0"/>
          </a:p>
        </p:txBody>
      </p:sp>
      <p:sp>
        <p:nvSpPr>
          <p:cNvPr id="28" name="AutoShape 21"/>
          <p:cNvSpPr>
            <a:spLocks noChangeArrowheads="1"/>
          </p:cNvSpPr>
          <p:nvPr/>
        </p:nvSpPr>
        <p:spPr bwMode="auto">
          <a:xfrm flipV="1">
            <a:off x="2286000" y="3750755"/>
            <a:ext cx="3200400" cy="1371600"/>
          </a:xfrm>
          <a:prstGeom prst="rtTriangle">
            <a:avLst/>
          </a:prstGeom>
          <a:solidFill>
            <a:srgbClr val="FF0000"/>
          </a:solidFill>
          <a:ln w="12700">
            <a:solidFill>
              <a:schemeClr val="tx1"/>
            </a:solidFill>
            <a:miter lim="800000"/>
            <a:headEnd type="none" w="sm" len="sm"/>
            <a:tailEnd type="none" w="sm" len="sm"/>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dirty="0"/>
          </a:p>
        </p:txBody>
      </p:sp>
      <p:sp>
        <p:nvSpPr>
          <p:cNvPr id="29" name="Line 20"/>
          <p:cNvSpPr>
            <a:spLocks noChangeShapeType="1"/>
          </p:cNvSpPr>
          <p:nvPr/>
        </p:nvSpPr>
        <p:spPr bwMode="auto">
          <a:xfrm>
            <a:off x="4419599" y="2912555"/>
            <a:ext cx="2743201" cy="2285999"/>
          </a:xfrm>
          <a:prstGeom prst="line">
            <a:avLst/>
          </a:prstGeom>
          <a:noFill/>
          <a:ln w="3175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0" name="TextBox 29"/>
          <p:cNvSpPr txBox="1"/>
          <p:nvPr/>
        </p:nvSpPr>
        <p:spPr>
          <a:xfrm>
            <a:off x="7205520" y="5066364"/>
            <a:ext cx="981359" cy="369332"/>
          </a:xfrm>
          <a:prstGeom prst="rect">
            <a:avLst/>
          </a:prstGeom>
          <a:noFill/>
        </p:spPr>
        <p:txBody>
          <a:bodyPr wrap="none" rtlCol="0">
            <a:spAutoFit/>
          </a:bodyPr>
          <a:lstStyle/>
          <a:p>
            <a:r>
              <a:rPr lang="en-US" dirty="0" smtClean="0"/>
              <a:t>Demand</a:t>
            </a:r>
            <a:endParaRPr lang="en-US" dirty="0"/>
          </a:p>
        </p:txBody>
      </p:sp>
      <p:sp>
        <p:nvSpPr>
          <p:cNvPr id="31" name="Rectangle 37"/>
          <p:cNvSpPr>
            <a:spLocks noChangeArrowheads="1"/>
          </p:cNvSpPr>
          <p:nvPr/>
        </p:nvSpPr>
        <p:spPr bwMode="auto">
          <a:xfrm>
            <a:off x="609600" y="1532464"/>
            <a:ext cx="8077200"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2400" dirty="0" smtClean="0">
                <a:latin typeface="Arial" charset="0"/>
              </a:rPr>
              <a:t>Example: Habitat restoration increases shrimp abundance and decreases the marginal cost of harvest.</a:t>
            </a:r>
            <a:endParaRPr lang="en-US" altLang="en-US" sz="2400" dirty="0">
              <a:latin typeface="Arial" charset="0"/>
            </a:endParaRPr>
          </a:p>
        </p:txBody>
      </p:sp>
    </p:spTree>
    <p:extLst>
      <p:ext uri="{BB962C8B-B14F-4D97-AF65-F5344CB8AC3E}">
        <p14:creationId xmlns:p14="http://schemas.microsoft.com/office/powerpoint/2010/main" val="318703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0-#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0-#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27"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lum bright="-50000"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457200" y="277813"/>
            <a:ext cx="8229600" cy="1139825"/>
          </a:xfrm>
          <a:prstGeom prst="rect">
            <a:avLst/>
          </a:prstGeom>
        </p:spPr>
        <p:txBody>
          <a:bodyPr/>
          <a:lstStyle/>
          <a:p>
            <a:pPr algn="ctr">
              <a:defRPr/>
            </a:pPr>
            <a:r>
              <a:rPr lang="en-US" sz="3600" kern="0" dirty="0">
                <a:solidFill>
                  <a:schemeClr val="tx2"/>
                </a:solidFill>
                <a:latin typeface="+mj-lt"/>
                <a:ea typeface="+mj-ea"/>
                <a:cs typeface="+mj-cs"/>
              </a:rPr>
              <a:t>Measuring </a:t>
            </a:r>
            <a:r>
              <a:rPr lang="en-US" sz="3600" kern="0" dirty="0" smtClean="0">
                <a:solidFill>
                  <a:schemeClr val="tx2"/>
                </a:solidFill>
                <a:latin typeface="+mj-lt"/>
                <a:ea typeface="+mj-ea"/>
                <a:cs typeface="+mj-cs"/>
              </a:rPr>
              <a:t>Value Changes—</a:t>
            </a:r>
          </a:p>
          <a:p>
            <a:pPr algn="ctr">
              <a:defRPr/>
            </a:pPr>
            <a:r>
              <a:rPr lang="en-US" sz="3600" kern="0" dirty="0" smtClean="0">
                <a:solidFill>
                  <a:schemeClr val="tx2"/>
                </a:solidFill>
                <a:latin typeface="+mj-lt"/>
                <a:ea typeface="+mj-ea"/>
                <a:cs typeface="+mj-cs"/>
              </a:rPr>
              <a:t>A Spreadsheet Example</a:t>
            </a:r>
            <a:endParaRPr lang="en-US" sz="3600" kern="0" dirty="0">
              <a:solidFill>
                <a:schemeClr val="tx2"/>
              </a:solidFill>
              <a:latin typeface="+mj-lt"/>
              <a:ea typeface="+mj-ea"/>
              <a:cs typeface="+mj-cs"/>
            </a:endParaRPr>
          </a:p>
        </p:txBody>
      </p:sp>
      <p:sp>
        <p:nvSpPr>
          <p:cNvPr id="4" name="Text Placeholder 2"/>
          <p:cNvSpPr txBox="1">
            <a:spLocks/>
          </p:cNvSpPr>
          <p:nvPr/>
        </p:nvSpPr>
        <p:spPr>
          <a:xfrm>
            <a:off x="457200" y="1535113"/>
            <a:ext cx="4040188" cy="639762"/>
          </a:xfrm>
          <a:prstGeom prst="rect">
            <a:avLst/>
          </a:prstGeom>
        </p:spPr>
        <p:txBody>
          <a:bodyPr/>
          <a:lstStyle/>
          <a:p>
            <a:pPr marL="342900" indent="-342900">
              <a:spcBef>
                <a:spcPct val="20000"/>
              </a:spcBef>
              <a:buClr>
                <a:schemeClr val="hlink"/>
              </a:buClr>
              <a:buSzPct val="70000"/>
              <a:buFont typeface="Wingdings" pitchFamily="2" charset="2"/>
              <a:buChar char="u"/>
              <a:defRPr/>
            </a:pPr>
            <a:r>
              <a:rPr lang="en-US" sz="3000" kern="0" dirty="0">
                <a:effectLst>
                  <a:outerShdw blurRad="38100" dist="38100" dir="2700000" algn="tl">
                    <a:srgbClr val="000000"/>
                  </a:outerShdw>
                </a:effectLst>
                <a:latin typeface="+mn-lt"/>
              </a:rPr>
              <a:t>Degraded Habitat</a:t>
            </a:r>
          </a:p>
        </p:txBody>
      </p:sp>
      <p:sp>
        <p:nvSpPr>
          <p:cNvPr id="5" name="Content Placeholder 3"/>
          <p:cNvSpPr txBox="1">
            <a:spLocks/>
          </p:cNvSpPr>
          <p:nvPr/>
        </p:nvSpPr>
        <p:spPr>
          <a:xfrm>
            <a:off x="457200" y="2174875"/>
            <a:ext cx="4040188" cy="3311525"/>
          </a:xfrm>
          <a:prstGeom prst="rect">
            <a:avLst/>
          </a:prstGeom>
        </p:spPr>
        <p:txBody>
          <a:bodyPr/>
          <a:lstStyle/>
          <a:p>
            <a:pPr marL="342900" indent="-342900">
              <a:lnSpc>
                <a:spcPct val="90000"/>
              </a:lnSpc>
              <a:spcBef>
                <a:spcPct val="20000"/>
              </a:spcBef>
              <a:buClr>
                <a:schemeClr val="hlink"/>
              </a:buClr>
              <a:buSzPct val="70000"/>
              <a:buFont typeface="Wingdings" pitchFamily="2" charset="2"/>
              <a:buChar char="u"/>
              <a:defRPr/>
            </a:pPr>
            <a:r>
              <a:rPr lang="en-US" sz="2000" kern="0" dirty="0">
                <a:effectLst>
                  <a:outerShdw blurRad="38100" dist="38100" dir="2700000" algn="tl">
                    <a:srgbClr val="000000"/>
                  </a:outerShdw>
                </a:effectLst>
                <a:latin typeface="+mn-lt"/>
              </a:rPr>
              <a:t>Catch rate per day = 5,000 lbs. </a:t>
            </a:r>
          </a:p>
          <a:p>
            <a:pPr marL="342900" indent="-342900">
              <a:lnSpc>
                <a:spcPct val="90000"/>
              </a:lnSpc>
              <a:spcBef>
                <a:spcPct val="20000"/>
              </a:spcBef>
              <a:buClr>
                <a:schemeClr val="hlink"/>
              </a:buClr>
              <a:buSzPct val="70000"/>
              <a:buFont typeface="Wingdings" pitchFamily="2" charset="2"/>
              <a:buChar char="u"/>
              <a:defRPr/>
            </a:pPr>
            <a:r>
              <a:rPr lang="en-US" sz="2000" kern="0" dirty="0" smtClean="0">
                <a:effectLst>
                  <a:outerShdw blurRad="38100" dist="38100" dir="2700000" algn="tl">
                    <a:srgbClr val="000000"/>
                  </a:outerShdw>
                </a:effectLst>
                <a:latin typeface="+mn-lt"/>
              </a:rPr>
              <a:t>Dockside Price = </a:t>
            </a:r>
            <a:r>
              <a:rPr lang="en-US" sz="2000" kern="0" dirty="0">
                <a:effectLst>
                  <a:outerShdw blurRad="38100" dist="38100" dir="2700000" algn="tl">
                    <a:srgbClr val="000000"/>
                  </a:outerShdw>
                </a:effectLst>
                <a:latin typeface="+mn-lt"/>
              </a:rPr>
              <a:t>$0.70</a:t>
            </a:r>
          </a:p>
          <a:p>
            <a:pPr marL="342900" indent="-342900">
              <a:lnSpc>
                <a:spcPct val="90000"/>
              </a:lnSpc>
              <a:spcBef>
                <a:spcPct val="20000"/>
              </a:spcBef>
              <a:buClr>
                <a:schemeClr val="hlink"/>
              </a:buClr>
              <a:buSzPct val="70000"/>
              <a:buFont typeface="Wingdings" pitchFamily="2" charset="2"/>
              <a:buChar char="u"/>
              <a:defRPr/>
            </a:pPr>
            <a:r>
              <a:rPr lang="en-US" sz="2000" kern="0" dirty="0">
                <a:effectLst>
                  <a:outerShdw blurRad="38100" dist="38100" dir="2700000" algn="tl">
                    <a:srgbClr val="000000"/>
                  </a:outerShdw>
                </a:effectLst>
                <a:latin typeface="+mn-lt"/>
              </a:rPr>
              <a:t>Variable cost per pound = $0.50</a:t>
            </a:r>
          </a:p>
          <a:p>
            <a:pPr marL="342900" indent="-342900">
              <a:lnSpc>
                <a:spcPct val="90000"/>
              </a:lnSpc>
              <a:spcBef>
                <a:spcPct val="20000"/>
              </a:spcBef>
              <a:buClr>
                <a:schemeClr val="hlink"/>
              </a:buClr>
              <a:buSzPct val="70000"/>
              <a:buFont typeface="Wingdings" pitchFamily="2" charset="2"/>
              <a:buChar char="u"/>
              <a:defRPr/>
            </a:pPr>
            <a:r>
              <a:rPr lang="en-US" sz="2000" kern="0" dirty="0">
                <a:effectLst>
                  <a:outerShdw blurRad="38100" dist="38100" dir="2700000" algn="tl">
                    <a:srgbClr val="000000"/>
                  </a:outerShdw>
                </a:effectLst>
                <a:latin typeface="+mn-lt"/>
              </a:rPr>
              <a:t>Total days fished in season = 16</a:t>
            </a:r>
          </a:p>
          <a:p>
            <a:pPr marL="342900" indent="-342900">
              <a:lnSpc>
                <a:spcPct val="90000"/>
              </a:lnSpc>
              <a:spcBef>
                <a:spcPct val="20000"/>
              </a:spcBef>
              <a:buClr>
                <a:schemeClr val="hlink"/>
              </a:buClr>
              <a:buSzPct val="70000"/>
              <a:buFont typeface="Wingdings" pitchFamily="2" charset="2"/>
              <a:buChar char="u"/>
              <a:defRPr/>
            </a:pPr>
            <a:r>
              <a:rPr lang="en-US" sz="2000" kern="0" dirty="0">
                <a:effectLst>
                  <a:outerShdw blurRad="38100" dist="38100" dir="2700000" algn="tl">
                    <a:srgbClr val="000000"/>
                  </a:outerShdw>
                </a:effectLst>
                <a:latin typeface="+mn-lt"/>
              </a:rPr>
              <a:t>Total revenue = 16 x 5,000 x $0.70 = $56,000</a:t>
            </a:r>
            <a:endParaRPr lang="en-US" sz="3000" kern="0" dirty="0">
              <a:effectLst>
                <a:outerShdw blurRad="38100" dist="38100" dir="2700000" algn="tl">
                  <a:srgbClr val="000000"/>
                </a:outerShdw>
              </a:effectLst>
              <a:latin typeface="+mn-lt"/>
            </a:endParaRPr>
          </a:p>
          <a:p>
            <a:pPr marL="342900" indent="-342900">
              <a:lnSpc>
                <a:spcPct val="90000"/>
              </a:lnSpc>
              <a:spcBef>
                <a:spcPct val="20000"/>
              </a:spcBef>
              <a:buClr>
                <a:schemeClr val="hlink"/>
              </a:buClr>
              <a:buSzPct val="70000"/>
              <a:buFont typeface="Wingdings" pitchFamily="2" charset="2"/>
              <a:buChar char="u"/>
              <a:defRPr/>
            </a:pPr>
            <a:r>
              <a:rPr lang="en-US" sz="2000" kern="0" dirty="0">
                <a:effectLst>
                  <a:outerShdw blurRad="38100" dist="38100" dir="2700000" algn="tl">
                    <a:srgbClr val="000000"/>
                  </a:outerShdw>
                </a:effectLst>
                <a:latin typeface="+mn-lt"/>
              </a:rPr>
              <a:t>Total variable costs = 16 x 5,000 x $0.50 = $40,000</a:t>
            </a:r>
          </a:p>
          <a:p>
            <a:pPr marL="342900" indent="-342900">
              <a:lnSpc>
                <a:spcPct val="90000"/>
              </a:lnSpc>
              <a:spcBef>
                <a:spcPct val="20000"/>
              </a:spcBef>
              <a:buClr>
                <a:schemeClr val="hlink"/>
              </a:buClr>
              <a:buSzPct val="70000"/>
              <a:buFont typeface="Wingdings" pitchFamily="2" charset="2"/>
              <a:buChar char="u"/>
              <a:defRPr/>
            </a:pPr>
            <a:r>
              <a:rPr lang="en-US" sz="2000" kern="0" dirty="0">
                <a:effectLst>
                  <a:outerShdw blurRad="38100" dist="38100" dir="2700000" algn="tl">
                    <a:srgbClr val="000000"/>
                  </a:outerShdw>
                </a:effectLst>
                <a:latin typeface="+mn-lt"/>
              </a:rPr>
              <a:t>Producer Surplus = $56,000 - $40,000 = $16,000</a:t>
            </a:r>
          </a:p>
        </p:txBody>
      </p:sp>
      <p:sp>
        <p:nvSpPr>
          <p:cNvPr id="6" name="Text Placeholder 4"/>
          <p:cNvSpPr txBox="1">
            <a:spLocks/>
          </p:cNvSpPr>
          <p:nvPr/>
        </p:nvSpPr>
        <p:spPr>
          <a:xfrm>
            <a:off x="4645025" y="1535113"/>
            <a:ext cx="4041775" cy="639762"/>
          </a:xfrm>
          <a:prstGeom prst="rect">
            <a:avLst/>
          </a:prstGeom>
        </p:spPr>
        <p:txBody>
          <a:bodyPr/>
          <a:lstStyle/>
          <a:p>
            <a:pPr marL="342900" indent="-342900">
              <a:spcBef>
                <a:spcPct val="20000"/>
              </a:spcBef>
              <a:buClr>
                <a:schemeClr val="hlink"/>
              </a:buClr>
              <a:buSzPct val="70000"/>
              <a:buFont typeface="Wingdings" pitchFamily="2" charset="2"/>
              <a:buChar char="u"/>
              <a:defRPr/>
            </a:pPr>
            <a:r>
              <a:rPr lang="en-US" sz="3000" kern="0" dirty="0">
                <a:effectLst>
                  <a:outerShdw blurRad="38100" dist="38100" dir="2700000" algn="tl">
                    <a:srgbClr val="000000"/>
                  </a:outerShdw>
                </a:effectLst>
                <a:latin typeface="+mn-lt"/>
              </a:rPr>
              <a:t>Improved Habitat</a:t>
            </a:r>
          </a:p>
        </p:txBody>
      </p:sp>
      <p:sp>
        <p:nvSpPr>
          <p:cNvPr id="7" name="Content Placeholder 5"/>
          <p:cNvSpPr txBox="1">
            <a:spLocks/>
          </p:cNvSpPr>
          <p:nvPr/>
        </p:nvSpPr>
        <p:spPr>
          <a:xfrm>
            <a:off x="4645025" y="2174875"/>
            <a:ext cx="4041775" cy="3159125"/>
          </a:xfrm>
          <a:prstGeom prst="rect">
            <a:avLst/>
          </a:prstGeom>
        </p:spPr>
        <p:txBody>
          <a:bodyPr>
            <a:normAutofit/>
          </a:bodyPr>
          <a:lstStyle/>
          <a:p>
            <a:pPr marL="342900" indent="-342900">
              <a:lnSpc>
                <a:spcPct val="80000"/>
              </a:lnSpc>
              <a:spcBef>
                <a:spcPct val="20000"/>
              </a:spcBef>
              <a:buClr>
                <a:schemeClr val="hlink"/>
              </a:buClr>
              <a:buSzPct val="70000"/>
              <a:buFont typeface="Wingdings" pitchFamily="2" charset="2"/>
              <a:buChar char="u"/>
              <a:defRPr/>
            </a:pPr>
            <a:r>
              <a:rPr lang="en-US" sz="2000" kern="0" dirty="0">
                <a:effectLst>
                  <a:outerShdw blurRad="38100" dist="38100" dir="2700000" algn="tl">
                    <a:srgbClr val="000000"/>
                  </a:outerShdw>
                </a:effectLst>
                <a:latin typeface="+mn-lt"/>
              </a:rPr>
              <a:t>Catch rate per day = 8,000 lbs.</a:t>
            </a:r>
          </a:p>
          <a:p>
            <a:pPr marL="342900" indent="-342900">
              <a:lnSpc>
                <a:spcPct val="80000"/>
              </a:lnSpc>
              <a:spcBef>
                <a:spcPct val="20000"/>
              </a:spcBef>
              <a:buClr>
                <a:schemeClr val="hlink"/>
              </a:buClr>
              <a:buSzPct val="70000"/>
              <a:buFont typeface="Wingdings" pitchFamily="2" charset="2"/>
              <a:buChar char="u"/>
              <a:defRPr/>
            </a:pPr>
            <a:r>
              <a:rPr lang="en-US" sz="2000" kern="0" dirty="0">
                <a:effectLst>
                  <a:outerShdw blurRad="38100" dist="38100" dir="2700000" algn="tl">
                    <a:srgbClr val="000000"/>
                  </a:outerShdw>
                </a:effectLst>
              </a:rPr>
              <a:t>Dockside Price </a:t>
            </a:r>
            <a:r>
              <a:rPr lang="en-US" sz="2000" kern="0" dirty="0" smtClean="0">
                <a:effectLst>
                  <a:outerShdw blurRad="38100" dist="38100" dir="2700000" algn="tl">
                    <a:srgbClr val="000000"/>
                  </a:outerShdw>
                </a:effectLst>
                <a:latin typeface="+mn-lt"/>
              </a:rPr>
              <a:t>= </a:t>
            </a:r>
            <a:r>
              <a:rPr lang="en-US" sz="2000" kern="0" dirty="0">
                <a:effectLst>
                  <a:outerShdw blurRad="38100" dist="38100" dir="2700000" algn="tl">
                    <a:srgbClr val="000000"/>
                  </a:outerShdw>
                </a:effectLst>
                <a:latin typeface="+mn-lt"/>
              </a:rPr>
              <a:t>$0.70</a:t>
            </a:r>
          </a:p>
          <a:p>
            <a:pPr marL="342900" indent="-342900">
              <a:lnSpc>
                <a:spcPct val="80000"/>
              </a:lnSpc>
              <a:spcBef>
                <a:spcPct val="20000"/>
              </a:spcBef>
              <a:buClr>
                <a:schemeClr val="hlink"/>
              </a:buClr>
              <a:buSzPct val="70000"/>
              <a:buFont typeface="Wingdings" pitchFamily="2" charset="2"/>
              <a:buChar char="u"/>
              <a:defRPr/>
            </a:pPr>
            <a:r>
              <a:rPr lang="en-US" sz="2000" kern="0" dirty="0">
                <a:effectLst>
                  <a:outerShdw blurRad="38100" dist="38100" dir="2700000" algn="tl">
                    <a:srgbClr val="000000"/>
                  </a:outerShdw>
                </a:effectLst>
                <a:latin typeface="+mn-lt"/>
              </a:rPr>
              <a:t>Variable cost per pound = $0.40</a:t>
            </a:r>
          </a:p>
          <a:p>
            <a:pPr marL="342900" indent="-342900">
              <a:lnSpc>
                <a:spcPct val="80000"/>
              </a:lnSpc>
              <a:spcBef>
                <a:spcPct val="20000"/>
              </a:spcBef>
              <a:buClr>
                <a:schemeClr val="hlink"/>
              </a:buClr>
              <a:buSzPct val="70000"/>
              <a:buFont typeface="Wingdings" pitchFamily="2" charset="2"/>
              <a:buChar char="u"/>
              <a:defRPr/>
            </a:pPr>
            <a:r>
              <a:rPr lang="en-US" sz="2000" kern="0" dirty="0">
                <a:effectLst>
                  <a:outerShdw blurRad="38100" dist="38100" dir="2700000" algn="tl">
                    <a:srgbClr val="000000"/>
                  </a:outerShdw>
                </a:effectLst>
                <a:latin typeface="+mn-lt"/>
              </a:rPr>
              <a:t>Total days fished in season = 16</a:t>
            </a:r>
          </a:p>
          <a:p>
            <a:pPr marL="342900" indent="-342900">
              <a:lnSpc>
                <a:spcPct val="80000"/>
              </a:lnSpc>
              <a:spcBef>
                <a:spcPct val="20000"/>
              </a:spcBef>
              <a:buClr>
                <a:schemeClr val="hlink"/>
              </a:buClr>
              <a:buSzPct val="70000"/>
              <a:buFont typeface="Wingdings" pitchFamily="2" charset="2"/>
              <a:buChar char="u"/>
              <a:defRPr/>
            </a:pPr>
            <a:r>
              <a:rPr lang="en-US" sz="2000" kern="0" dirty="0">
                <a:effectLst>
                  <a:outerShdw blurRad="38100" dist="38100" dir="2700000" algn="tl">
                    <a:srgbClr val="000000"/>
                  </a:outerShdw>
                </a:effectLst>
                <a:latin typeface="+mn-lt"/>
              </a:rPr>
              <a:t>Total revenue = 16 x 8,000 x $0.70 = $89,600</a:t>
            </a:r>
            <a:endParaRPr lang="en-US" sz="3000" kern="0" dirty="0">
              <a:effectLst>
                <a:outerShdw blurRad="38100" dist="38100" dir="2700000" algn="tl">
                  <a:srgbClr val="000000"/>
                </a:outerShdw>
              </a:effectLst>
              <a:latin typeface="+mn-lt"/>
            </a:endParaRPr>
          </a:p>
          <a:p>
            <a:pPr marL="342900" indent="-342900">
              <a:lnSpc>
                <a:spcPct val="80000"/>
              </a:lnSpc>
              <a:spcBef>
                <a:spcPct val="20000"/>
              </a:spcBef>
              <a:buClr>
                <a:schemeClr val="hlink"/>
              </a:buClr>
              <a:buSzPct val="70000"/>
              <a:buFont typeface="Wingdings" pitchFamily="2" charset="2"/>
              <a:buChar char="u"/>
              <a:defRPr/>
            </a:pPr>
            <a:r>
              <a:rPr lang="en-US" sz="2000" kern="0" dirty="0">
                <a:effectLst>
                  <a:outerShdw blurRad="38100" dist="38100" dir="2700000" algn="tl">
                    <a:srgbClr val="000000"/>
                  </a:outerShdw>
                </a:effectLst>
                <a:latin typeface="+mn-lt"/>
              </a:rPr>
              <a:t>Total variable costs = 16 x 8,000 x $0.40 = $51,200</a:t>
            </a:r>
            <a:endParaRPr lang="en-US" sz="3000" kern="0" dirty="0">
              <a:effectLst>
                <a:outerShdw blurRad="38100" dist="38100" dir="2700000" algn="tl">
                  <a:srgbClr val="000000"/>
                </a:outerShdw>
              </a:effectLst>
              <a:latin typeface="+mn-lt"/>
            </a:endParaRPr>
          </a:p>
          <a:p>
            <a:pPr marL="342900" indent="-342900">
              <a:lnSpc>
                <a:spcPct val="80000"/>
              </a:lnSpc>
              <a:spcBef>
                <a:spcPct val="20000"/>
              </a:spcBef>
              <a:buClr>
                <a:schemeClr val="hlink"/>
              </a:buClr>
              <a:buSzPct val="70000"/>
              <a:buFont typeface="Wingdings" pitchFamily="2" charset="2"/>
              <a:buChar char="u"/>
              <a:defRPr/>
            </a:pPr>
            <a:r>
              <a:rPr lang="en-US" sz="2000" kern="0" dirty="0">
                <a:effectLst>
                  <a:outerShdw blurRad="38100" dist="38100" dir="2700000" algn="tl">
                    <a:srgbClr val="000000"/>
                  </a:outerShdw>
                </a:effectLst>
                <a:latin typeface="+mn-lt"/>
              </a:rPr>
              <a:t>Producer Surplus = $89,600 - $51,200 = $38,400</a:t>
            </a:r>
          </a:p>
          <a:p>
            <a:pPr marL="342900" indent="-342900">
              <a:spcBef>
                <a:spcPct val="20000"/>
              </a:spcBef>
              <a:buClr>
                <a:schemeClr val="hlink"/>
              </a:buClr>
              <a:buSzPct val="70000"/>
              <a:buFont typeface="Wingdings" pitchFamily="2" charset="2"/>
              <a:buChar char="u"/>
              <a:defRPr/>
            </a:pPr>
            <a:endParaRPr lang="en-US" sz="3000" kern="0" dirty="0">
              <a:effectLst>
                <a:outerShdw blurRad="38100" dist="38100" dir="2700000" algn="tl">
                  <a:srgbClr val="000000"/>
                </a:outerShdw>
              </a:effectLst>
              <a:latin typeface="+mn-lt"/>
            </a:endParaRPr>
          </a:p>
        </p:txBody>
      </p:sp>
      <p:sp>
        <p:nvSpPr>
          <p:cNvPr id="8" name="TextBox 8"/>
          <p:cNvSpPr txBox="1">
            <a:spLocks noChangeArrowheads="1"/>
          </p:cNvSpPr>
          <p:nvPr/>
        </p:nvSpPr>
        <p:spPr bwMode="auto">
          <a:xfrm>
            <a:off x="304800" y="5444056"/>
            <a:ext cx="8382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2200" dirty="0">
                <a:latin typeface="+mn-lt"/>
                <a:cs typeface="Times New Roman" pitchFamily="18" charset="0"/>
              </a:rPr>
              <a:t>Change in </a:t>
            </a:r>
            <a:r>
              <a:rPr lang="en-US" altLang="en-US" sz="2200" dirty="0" smtClean="0">
                <a:latin typeface="+mn-lt"/>
                <a:cs typeface="Times New Roman" pitchFamily="18" charset="0"/>
              </a:rPr>
              <a:t>Ecosystem Service Value to Shrimp Harvesters = $22,400 / yr.</a:t>
            </a:r>
          </a:p>
          <a:p>
            <a:endParaRPr lang="en-US" altLang="en-US" sz="2200" dirty="0">
              <a:latin typeface="+mn-lt"/>
              <a:cs typeface="Times New Roman" pitchFamily="18" charset="0"/>
            </a:endParaRPr>
          </a:p>
          <a:p>
            <a:r>
              <a:rPr lang="en-US" altLang="en-US" sz="2200" dirty="0" smtClean="0">
                <a:latin typeface="+mn-lt"/>
                <a:cs typeface="Times New Roman" pitchFamily="18" charset="0"/>
              </a:rPr>
              <a:t>Additional values may be realized by consumers if prices change.</a:t>
            </a:r>
            <a:endParaRPr lang="en-US" altLang="en-US" sz="2200" dirty="0">
              <a:latin typeface="+mn-lt"/>
              <a:cs typeface="Times New Roman" pitchFamily="18" charset="0"/>
            </a:endParaRPr>
          </a:p>
        </p:txBody>
      </p:sp>
    </p:spTree>
    <p:extLst>
      <p:ext uri="{BB962C8B-B14F-4D97-AF65-F5344CB8AC3E}">
        <p14:creationId xmlns:p14="http://schemas.microsoft.com/office/powerpoint/2010/main" val="2306384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lum bright="-50000"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304800" y="430219"/>
            <a:ext cx="8534400" cy="1139825"/>
          </a:xfrm>
          <a:prstGeom prst="rect">
            <a:avLst/>
          </a:prstGeom>
        </p:spPr>
        <p:txBody>
          <a:bodyPr/>
          <a:lstStyle/>
          <a:p>
            <a:pPr algn="ctr">
              <a:defRPr/>
            </a:pPr>
            <a:r>
              <a:rPr lang="en-US" sz="3400" kern="0" dirty="0" smtClean="0">
                <a:solidFill>
                  <a:schemeClr val="tx2"/>
                </a:solidFill>
                <a:effectLst>
                  <a:outerShdw blurRad="38100" dist="38100" dir="2700000" algn="tl">
                    <a:srgbClr val="000000"/>
                  </a:outerShdw>
                </a:effectLst>
                <a:latin typeface="+mj-lt"/>
                <a:ea typeface="+mj-ea"/>
                <a:cs typeface="+mj-cs"/>
              </a:rPr>
              <a:t>Another Example: Recreation Demand &amp; Value</a:t>
            </a:r>
            <a:endParaRPr lang="en-US" sz="3400" kern="0" dirty="0">
              <a:solidFill>
                <a:schemeClr val="tx2"/>
              </a:solidFill>
              <a:effectLst>
                <a:outerShdw blurRad="38100" dist="38100" dir="2700000" algn="tl">
                  <a:srgbClr val="000000"/>
                </a:outerShdw>
              </a:effectLst>
              <a:latin typeface="+mj-lt"/>
              <a:ea typeface="+mj-ea"/>
              <a:cs typeface="+mj-cs"/>
            </a:endParaRPr>
          </a:p>
        </p:txBody>
      </p:sp>
      <p:sp>
        <p:nvSpPr>
          <p:cNvPr id="4" name="AutoShape 3"/>
          <p:cNvSpPr>
            <a:spLocks noChangeArrowheads="1"/>
          </p:cNvSpPr>
          <p:nvPr/>
        </p:nvSpPr>
        <p:spPr bwMode="auto">
          <a:xfrm>
            <a:off x="1447800" y="2404535"/>
            <a:ext cx="6172200" cy="3505200"/>
          </a:xfrm>
          <a:custGeom>
            <a:avLst/>
            <a:gdLst>
              <a:gd name="T0" fmla="*/ 1763706084 w 21600"/>
              <a:gd name="T1" fmla="*/ 284408012 h 21600"/>
              <a:gd name="T2" fmla="*/ 881853042 w 21600"/>
              <a:gd name="T3" fmla="*/ 568816023 h 21600"/>
              <a:gd name="T4" fmla="*/ 0 w 21600"/>
              <a:gd name="T5" fmla="*/ 284408012 h 21600"/>
              <a:gd name="T6" fmla="*/ 881853042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en-US" dirty="0"/>
          </a:p>
        </p:txBody>
      </p:sp>
      <p:sp>
        <p:nvSpPr>
          <p:cNvPr id="5" name="Text Box 4"/>
          <p:cNvSpPr txBox="1">
            <a:spLocks noChangeArrowheads="1"/>
          </p:cNvSpPr>
          <p:nvPr/>
        </p:nvSpPr>
        <p:spPr bwMode="auto">
          <a:xfrm>
            <a:off x="4343400" y="2556935"/>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2800" dirty="0">
                <a:solidFill>
                  <a:srgbClr val="FF0000"/>
                </a:solidFill>
                <a:latin typeface="Arial" charset="0"/>
              </a:rPr>
              <a:t>A</a:t>
            </a:r>
          </a:p>
        </p:txBody>
      </p:sp>
      <p:sp>
        <p:nvSpPr>
          <p:cNvPr id="6" name="Text Box 5"/>
          <p:cNvSpPr txBox="1">
            <a:spLocks noChangeArrowheads="1"/>
          </p:cNvSpPr>
          <p:nvPr/>
        </p:nvSpPr>
        <p:spPr bwMode="auto">
          <a:xfrm>
            <a:off x="6781800" y="3928535"/>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2800" dirty="0">
                <a:solidFill>
                  <a:srgbClr val="FF0000"/>
                </a:solidFill>
                <a:latin typeface="Arial" charset="0"/>
              </a:rPr>
              <a:t>B</a:t>
            </a:r>
          </a:p>
        </p:txBody>
      </p:sp>
      <p:sp>
        <p:nvSpPr>
          <p:cNvPr id="7" name="Text Box 6"/>
          <p:cNvSpPr txBox="1">
            <a:spLocks noChangeArrowheads="1"/>
          </p:cNvSpPr>
          <p:nvPr/>
        </p:nvSpPr>
        <p:spPr bwMode="auto">
          <a:xfrm>
            <a:off x="4343400" y="5300135"/>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2800" dirty="0">
                <a:solidFill>
                  <a:srgbClr val="FF0000"/>
                </a:solidFill>
                <a:latin typeface="Arial" charset="0"/>
              </a:rPr>
              <a:t>C</a:t>
            </a:r>
          </a:p>
        </p:txBody>
      </p:sp>
      <p:sp>
        <p:nvSpPr>
          <p:cNvPr id="8" name="Text Box 7"/>
          <p:cNvSpPr txBox="1">
            <a:spLocks noChangeArrowheads="1"/>
          </p:cNvSpPr>
          <p:nvPr/>
        </p:nvSpPr>
        <p:spPr bwMode="auto">
          <a:xfrm>
            <a:off x="1828800" y="3928535"/>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altLang="en-US" sz="2800" dirty="0">
                <a:solidFill>
                  <a:srgbClr val="FF0000"/>
                </a:solidFill>
                <a:latin typeface="Arial" charset="0"/>
              </a:rPr>
              <a:t>D</a:t>
            </a:r>
          </a:p>
        </p:txBody>
      </p:sp>
      <p:sp>
        <p:nvSpPr>
          <p:cNvPr id="9" name="Text Box 9"/>
          <p:cNvSpPr txBox="1">
            <a:spLocks noChangeArrowheads="1"/>
          </p:cNvSpPr>
          <p:nvPr/>
        </p:nvSpPr>
        <p:spPr bwMode="auto">
          <a:xfrm>
            <a:off x="3276600" y="1684876"/>
            <a:ext cx="2590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altLang="en-US" sz="2000" dirty="0">
                <a:latin typeface="Arial" charset="0"/>
              </a:rPr>
              <a:t>Cost $A</a:t>
            </a:r>
          </a:p>
          <a:p>
            <a:pPr algn="ctr"/>
            <a:r>
              <a:rPr lang="en-US" altLang="en-US" sz="2000" dirty="0">
                <a:latin typeface="Arial" charset="0"/>
              </a:rPr>
              <a:t>Catch Rate A</a:t>
            </a:r>
          </a:p>
        </p:txBody>
      </p:sp>
      <p:sp>
        <p:nvSpPr>
          <p:cNvPr id="10" name="Rectangle 9"/>
          <p:cNvSpPr>
            <a:spLocks noChangeArrowheads="1"/>
          </p:cNvSpPr>
          <p:nvPr/>
        </p:nvSpPr>
        <p:spPr bwMode="auto">
          <a:xfrm>
            <a:off x="6858000" y="3196892"/>
            <a:ext cx="2133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altLang="en-US" sz="2000" dirty="0">
                <a:latin typeface="Arial" charset="0"/>
              </a:rPr>
              <a:t>Cost $B</a:t>
            </a:r>
          </a:p>
          <a:p>
            <a:pPr algn="ctr"/>
            <a:r>
              <a:rPr lang="en-US" altLang="en-US" sz="2000" dirty="0">
                <a:latin typeface="Arial" charset="0"/>
              </a:rPr>
              <a:t>Catch Rate B</a:t>
            </a:r>
          </a:p>
        </p:txBody>
      </p:sp>
      <p:sp>
        <p:nvSpPr>
          <p:cNvPr id="11" name="Rectangle 10"/>
          <p:cNvSpPr>
            <a:spLocks noChangeArrowheads="1"/>
          </p:cNvSpPr>
          <p:nvPr/>
        </p:nvSpPr>
        <p:spPr bwMode="auto">
          <a:xfrm>
            <a:off x="3429000" y="5909735"/>
            <a:ext cx="2362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altLang="en-US" sz="2000" dirty="0">
                <a:latin typeface="Arial" charset="0"/>
              </a:rPr>
              <a:t>Cost $C</a:t>
            </a:r>
          </a:p>
          <a:p>
            <a:pPr algn="ctr"/>
            <a:r>
              <a:rPr lang="en-US" altLang="en-US" sz="2000" dirty="0">
                <a:latin typeface="Arial" charset="0"/>
              </a:rPr>
              <a:t>Catch Rate C</a:t>
            </a:r>
          </a:p>
        </p:txBody>
      </p:sp>
      <p:sp>
        <p:nvSpPr>
          <p:cNvPr id="12" name="Rectangle 11"/>
          <p:cNvSpPr>
            <a:spLocks noChangeArrowheads="1"/>
          </p:cNvSpPr>
          <p:nvPr/>
        </p:nvSpPr>
        <p:spPr bwMode="auto">
          <a:xfrm>
            <a:off x="304800" y="3184915"/>
            <a:ext cx="182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altLang="en-US" sz="2000" dirty="0">
                <a:latin typeface="Arial" charset="0"/>
              </a:rPr>
              <a:t>Cost $D</a:t>
            </a:r>
          </a:p>
          <a:p>
            <a:pPr algn="ctr"/>
            <a:r>
              <a:rPr lang="en-US" altLang="en-US" sz="2000" dirty="0">
                <a:latin typeface="Arial" charset="0"/>
              </a:rPr>
              <a:t>Catch Rate D</a:t>
            </a:r>
          </a:p>
        </p:txBody>
      </p:sp>
      <p:pic>
        <p:nvPicPr>
          <p:cNvPr id="13" name="Picture 2" descr="C:\Documents and Settings\rjohnston\Local Settings\Temporary Internet Files\Content.IE5\4RABQVEX\MCj0240853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3623735"/>
            <a:ext cx="9810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9"/>
          <p:cNvSpPr txBox="1">
            <a:spLocks noChangeArrowheads="1"/>
          </p:cNvSpPr>
          <p:nvPr/>
        </p:nvSpPr>
        <p:spPr bwMode="auto">
          <a:xfrm>
            <a:off x="6096000" y="1566335"/>
            <a:ext cx="259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altLang="en-US" sz="2000" dirty="0">
                <a:latin typeface="Arial" charset="0"/>
              </a:rPr>
              <a:t>Choices reveal </a:t>
            </a:r>
            <a:r>
              <a:rPr lang="en-US" altLang="en-US" sz="2000" dirty="0" smtClean="0">
                <a:latin typeface="Arial" charset="0"/>
              </a:rPr>
              <a:t>values </a:t>
            </a:r>
            <a:r>
              <a:rPr lang="en-US" altLang="en-US" sz="2000" dirty="0">
                <a:latin typeface="Arial" charset="0"/>
              </a:rPr>
              <a:t>and tradeoffs</a:t>
            </a:r>
          </a:p>
        </p:txBody>
      </p:sp>
    </p:spTree>
    <p:extLst>
      <p:ext uri="{BB962C8B-B14F-4D97-AF65-F5344CB8AC3E}">
        <p14:creationId xmlns:p14="http://schemas.microsoft.com/office/powerpoint/2010/main" val="402711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1" grpId="0" autoUpdateAnimBg="0"/>
      <p:bldP spid="12" grpId="0" autoUpdateAnimBg="0"/>
      <p:bldP spid="1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lum bright="-50000"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457200" y="277813"/>
            <a:ext cx="8229600" cy="1139825"/>
          </a:xfrm>
          <a:prstGeom prst="rect">
            <a:avLst/>
          </a:prstGeom>
        </p:spPr>
        <p:txBody>
          <a:bodyPr/>
          <a:lstStyle/>
          <a:p>
            <a:pPr algn="ctr">
              <a:defRPr/>
            </a:pPr>
            <a:r>
              <a:rPr lang="en-US" sz="3600" kern="0" dirty="0" smtClean="0">
                <a:solidFill>
                  <a:schemeClr val="tx2"/>
                </a:solidFill>
                <a:effectLst>
                  <a:outerShdw blurRad="38100" dist="38100" dir="2700000" algn="tl">
                    <a:srgbClr val="000000"/>
                  </a:outerShdw>
                </a:effectLst>
                <a:latin typeface="+mj-lt"/>
                <a:ea typeface="+mj-ea"/>
                <a:cs typeface="+mj-cs"/>
              </a:rPr>
              <a:t>Ecosystem Services, Water </a:t>
            </a:r>
            <a:r>
              <a:rPr lang="en-US" sz="3600" kern="0" dirty="0">
                <a:solidFill>
                  <a:schemeClr val="tx2"/>
                </a:solidFill>
                <a:effectLst>
                  <a:outerShdw blurRad="38100" dist="38100" dir="2700000" algn="tl">
                    <a:srgbClr val="000000"/>
                  </a:outerShdw>
                </a:effectLst>
                <a:latin typeface="+mj-lt"/>
                <a:ea typeface="+mj-ea"/>
                <a:cs typeface="+mj-cs"/>
              </a:rPr>
              <a:t>Quality &amp; Recreational </a:t>
            </a:r>
            <a:r>
              <a:rPr lang="en-US" sz="3600" kern="0" dirty="0" smtClean="0">
                <a:solidFill>
                  <a:schemeClr val="tx2"/>
                </a:solidFill>
                <a:effectLst>
                  <a:outerShdw blurRad="38100" dist="38100" dir="2700000" algn="tl">
                    <a:srgbClr val="000000"/>
                  </a:outerShdw>
                </a:effectLst>
                <a:latin typeface="+mj-lt"/>
                <a:ea typeface="+mj-ea"/>
                <a:cs typeface="+mj-cs"/>
              </a:rPr>
              <a:t>Fishing Values</a:t>
            </a:r>
            <a:endParaRPr lang="en-US" sz="3600" kern="0" dirty="0">
              <a:solidFill>
                <a:schemeClr val="tx2"/>
              </a:solidFill>
              <a:effectLst>
                <a:outerShdw blurRad="38100" dist="38100" dir="2700000" algn="tl">
                  <a:srgbClr val="000000"/>
                </a:outerShdw>
              </a:effectLst>
              <a:latin typeface="+mj-lt"/>
              <a:ea typeface="+mj-ea"/>
              <a:cs typeface="+mj-cs"/>
            </a:endParaRPr>
          </a:p>
        </p:txBody>
      </p:sp>
      <p:sp>
        <p:nvSpPr>
          <p:cNvPr id="4" name="AutoShape 5"/>
          <p:cNvSpPr>
            <a:spLocks noChangeArrowheads="1"/>
          </p:cNvSpPr>
          <p:nvPr/>
        </p:nvSpPr>
        <p:spPr bwMode="auto">
          <a:xfrm>
            <a:off x="4267200" y="3141158"/>
            <a:ext cx="381000" cy="609600"/>
          </a:xfrm>
          <a:prstGeom prst="downArrow">
            <a:avLst>
              <a:gd name="adj1" fmla="val 50000"/>
              <a:gd name="adj2" fmla="val 40000"/>
            </a:avLst>
          </a:prstGeom>
          <a:solidFill>
            <a:schemeClr val="accent1"/>
          </a:solidFill>
          <a:ln w="12700">
            <a:solidFill>
              <a:schemeClr val="tx1"/>
            </a:solidFill>
            <a:miter lim="800000"/>
            <a:headEnd type="none" w="sm" len="sm"/>
            <a:tailEnd type="none" w="sm" len="sm"/>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dirty="0"/>
          </a:p>
        </p:txBody>
      </p:sp>
      <p:sp>
        <p:nvSpPr>
          <p:cNvPr id="5" name="Text Box 6"/>
          <p:cNvSpPr txBox="1">
            <a:spLocks noChangeArrowheads="1"/>
          </p:cNvSpPr>
          <p:nvPr/>
        </p:nvSpPr>
        <p:spPr bwMode="auto">
          <a:xfrm>
            <a:off x="3259314" y="3638458"/>
            <a:ext cx="25571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altLang="en-US" sz="2400" dirty="0" smtClean="0">
                <a:latin typeface="Times New Roman" pitchFamily="18" charset="0"/>
              </a:rPr>
              <a:t>Catch </a:t>
            </a:r>
            <a:r>
              <a:rPr lang="en-US" altLang="en-US" sz="2400" dirty="0">
                <a:latin typeface="Times New Roman" pitchFamily="18" charset="0"/>
              </a:rPr>
              <a:t>Rate Change</a:t>
            </a:r>
          </a:p>
        </p:txBody>
      </p:sp>
      <p:sp>
        <p:nvSpPr>
          <p:cNvPr id="6" name="Text Box 7"/>
          <p:cNvSpPr txBox="1">
            <a:spLocks noChangeArrowheads="1"/>
          </p:cNvSpPr>
          <p:nvPr/>
        </p:nvSpPr>
        <p:spPr bwMode="auto">
          <a:xfrm>
            <a:off x="2971800" y="4588958"/>
            <a:ext cx="2957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altLang="en-US" sz="2400" dirty="0">
                <a:latin typeface="Times New Roman" pitchFamily="18" charset="0"/>
              </a:rPr>
              <a:t>Random Utility Model</a:t>
            </a:r>
          </a:p>
        </p:txBody>
      </p:sp>
      <p:sp>
        <p:nvSpPr>
          <p:cNvPr id="7" name="Text Box 8"/>
          <p:cNvSpPr txBox="1">
            <a:spLocks noChangeArrowheads="1"/>
          </p:cNvSpPr>
          <p:nvPr/>
        </p:nvSpPr>
        <p:spPr bwMode="auto">
          <a:xfrm>
            <a:off x="2971800" y="2760158"/>
            <a:ext cx="2922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altLang="en-US" sz="2400" dirty="0">
                <a:latin typeface="Times New Roman" pitchFamily="18" charset="0"/>
              </a:rPr>
              <a:t>Water Quality Change</a:t>
            </a:r>
          </a:p>
        </p:txBody>
      </p:sp>
      <p:sp>
        <p:nvSpPr>
          <p:cNvPr id="8" name="AutoShape 9"/>
          <p:cNvSpPr>
            <a:spLocks noChangeArrowheads="1"/>
          </p:cNvSpPr>
          <p:nvPr/>
        </p:nvSpPr>
        <p:spPr bwMode="auto">
          <a:xfrm>
            <a:off x="4267200" y="4055558"/>
            <a:ext cx="381000" cy="609600"/>
          </a:xfrm>
          <a:prstGeom prst="downArrow">
            <a:avLst>
              <a:gd name="adj1" fmla="val 50000"/>
              <a:gd name="adj2" fmla="val 40000"/>
            </a:avLst>
          </a:prstGeom>
          <a:solidFill>
            <a:schemeClr val="accent1"/>
          </a:solidFill>
          <a:ln w="12700">
            <a:solidFill>
              <a:schemeClr val="tx1"/>
            </a:solidFill>
            <a:miter lim="800000"/>
            <a:headEnd type="none" w="sm" len="sm"/>
            <a:tailEnd type="none" w="sm" len="sm"/>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dirty="0"/>
          </a:p>
        </p:txBody>
      </p:sp>
      <p:sp>
        <p:nvSpPr>
          <p:cNvPr id="9" name="AutoShape 10"/>
          <p:cNvSpPr>
            <a:spLocks noChangeArrowheads="1"/>
          </p:cNvSpPr>
          <p:nvPr/>
        </p:nvSpPr>
        <p:spPr bwMode="auto">
          <a:xfrm>
            <a:off x="4267200" y="4969958"/>
            <a:ext cx="381000" cy="609600"/>
          </a:xfrm>
          <a:prstGeom prst="downArrow">
            <a:avLst>
              <a:gd name="adj1" fmla="val 50000"/>
              <a:gd name="adj2" fmla="val 40000"/>
            </a:avLst>
          </a:prstGeom>
          <a:solidFill>
            <a:schemeClr val="accent1"/>
          </a:solidFill>
          <a:ln w="12700">
            <a:solidFill>
              <a:schemeClr val="tx1"/>
            </a:solidFill>
            <a:miter lim="800000"/>
            <a:headEnd type="none" w="sm" len="sm"/>
            <a:tailEnd type="none" w="sm" len="sm"/>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dirty="0"/>
          </a:p>
        </p:txBody>
      </p:sp>
      <p:sp>
        <p:nvSpPr>
          <p:cNvPr id="10" name="Text Box 11"/>
          <p:cNvSpPr txBox="1">
            <a:spLocks noChangeArrowheads="1"/>
          </p:cNvSpPr>
          <p:nvPr/>
        </p:nvSpPr>
        <p:spPr bwMode="auto">
          <a:xfrm>
            <a:off x="3521472" y="5577326"/>
            <a:ext cx="19010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altLang="en-US" sz="2400" dirty="0" smtClean="0">
                <a:latin typeface="Times New Roman" pitchFamily="18" charset="0"/>
              </a:rPr>
              <a:t>Value </a:t>
            </a:r>
            <a:r>
              <a:rPr lang="en-US" altLang="en-US" sz="2400" dirty="0">
                <a:latin typeface="Times New Roman" pitchFamily="18" charset="0"/>
              </a:rPr>
              <a:t>Change</a:t>
            </a:r>
          </a:p>
        </p:txBody>
      </p:sp>
      <p:pic>
        <p:nvPicPr>
          <p:cNvPr id="11" name="Picture 2" descr="C:\Documents and Settings\rjohnston\Local Settings\Temporary Internet Files\Content.IE5\4RABQVEX\MCj0250425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4225" y="3778250"/>
            <a:ext cx="3074988"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5"/>
          <p:cNvSpPr>
            <a:spLocks noChangeArrowheads="1"/>
          </p:cNvSpPr>
          <p:nvPr/>
        </p:nvSpPr>
        <p:spPr bwMode="auto">
          <a:xfrm>
            <a:off x="4260056" y="2226731"/>
            <a:ext cx="381000" cy="609600"/>
          </a:xfrm>
          <a:prstGeom prst="downArrow">
            <a:avLst>
              <a:gd name="adj1" fmla="val 50000"/>
              <a:gd name="adj2" fmla="val 40000"/>
            </a:avLst>
          </a:prstGeom>
          <a:solidFill>
            <a:schemeClr val="accent1"/>
          </a:solidFill>
          <a:ln w="12700">
            <a:solidFill>
              <a:schemeClr val="tx1"/>
            </a:solidFill>
            <a:miter lim="800000"/>
            <a:headEnd type="none" w="sm" len="sm"/>
            <a:tailEnd type="none" w="sm" len="sm"/>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dirty="0"/>
          </a:p>
        </p:txBody>
      </p:sp>
      <p:sp>
        <p:nvSpPr>
          <p:cNvPr id="13" name="Text Box 8"/>
          <p:cNvSpPr txBox="1">
            <a:spLocks noChangeArrowheads="1"/>
          </p:cNvSpPr>
          <p:nvPr/>
        </p:nvSpPr>
        <p:spPr bwMode="auto">
          <a:xfrm>
            <a:off x="3005446" y="1784233"/>
            <a:ext cx="29674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altLang="en-US" sz="2400" dirty="0" smtClean="0">
                <a:latin typeface="Times New Roman" pitchFamily="18" charset="0"/>
              </a:rPr>
              <a:t>Riparian Land </a:t>
            </a:r>
            <a:r>
              <a:rPr lang="en-US" altLang="en-US" sz="2400" dirty="0">
                <a:latin typeface="Times New Roman" pitchFamily="18" charset="0"/>
              </a:rPr>
              <a:t>Change</a:t>
            </a:r>
          </a:p>
        </p:txBody>
      </p:sp>
    </p:spTree>
    <p:extLst>
      <p:ext uri="{BB962C8B-B14F-4D97-AF65-F5344CB8AC3E}">
        <p14:creationId xmlns:p14="http://schemas.microsoft.com/office/powerpoint/2010/main" val="349883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animBg="1"/>
      <p:bldP spid="9" grpId="0" animBg="1"/>
      <p:bldP spid="10" grpId="0"/>
      <p:bldP spid="1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lum bright="-50000"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1524000" y="1786976"/>
            <a:ext cx="6172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80000"/>
              </a:lnSpc>
              <a:spcBef>
                <a:spcPct val="20000"/>
              </a:spcBef>
              <a:buClr>
                <a:schemeClr val="hlink"/>
              </a:buClr>
              <a:buSzPct val="70000"/>
              <a:buFont typeface="Wingdings" pitchFamily="2" charset="2"/>
              <a:buNone/>
            </a:pPr>
            <a:r>
              <a:rPr lang="en-US" u="sng" dirty="0">
                <a:effectLst>
                  <a:outerShdw blurRad="38100" dist="38100" dir="2700000" algn="tl">
                    <a:srgbClr val="000000"/>
                  </a:outerShdw>
                </a:effectLst>
              </a:rPr>
              <a:t>	</a:t>
            </a:r>
            <a:r>
              <a:rPr lang="en-US" sz="2000" u="sng" dirty="0"/>
              <a:t>Variable 		Coefficient 	 t-test </a:t>
            </a:r>
          </a:p>
          <a:p>
            <a:pPr marL="342900" indent="-342900" eaLnBrk="1" hangingPunct="1">
              <a:lnSpc>
                <a:spcPct val="80000"/>
              </a:lnSpc>
              <a:spcBef>
                <a:spcPct val="20000"/>
              </a:spcBef>
              <a:buClr>
                <a:schemeClr val="hlink"/>
              </a:buClr>
              <a:buSzPct val="70000"/>
              <a:buFont typeface="Wingdings" pitchFamily="2" charset="2"/>
              <a:buChar char="n"/>
            </a:pPr>
            <a:r>
              <a:rPr lang="en-US" sz="2000" dirty="0"/>
              <a:t>Constant		-5.897       	 -6.592* </a:t>
            </a:r>
          </a:p>
          <a:p>
            <a:pPr marL="342900" indent="-342900" eaLnBrk="1" hangingPunct="1">
              <a:lnSpc>
                <a:spcPct val="80000"/>
              </a:lnSpc>
              <a:spcBef>
                <a:spcPct val="20000"/>
              </a:spcBef>
              <a:buClr>
                <a:schemeClr val="hlink"/>
              </a:buClr>
              <a:buSzPct val="70000"/>
              <a:buFont typeface="Wingdings" pitchFamily="2" charset="2"/>
              <a:buChar char="n"/>
            </a:pPr>
            <a:r>
              <a:rPr lang="en-US" sz="2000" dirty="0"/>
              <a:t>Historic catch rate  	 0.631	     	11.396*   </a:t>
            </a:r>
          </a:p>
          <a:p>
            <a:pPr marL="342900" indent="-342900" eaLnBrk="1" hangingPunct="1">
              <a:lnSpc>
                <a:spcPct val="80000"/>
              </a:lnSpc>
              <a:spcBef>
                <a:spcPct val="20000"/>
              </a:spcBef>
              <a:buClr>
                <a:schemeClr val="hlink"/>
              </a:buClr>
              <a:buSzPct val="70000"/>
              <a:buFont typeface="Wingdings" pitchFamily="2" charset="2"/>
              <a:buChar char="n"/>
            </a:pPr>
            <a:r>
              <a:rPr lang="en-US" sz="2000" dirty="0"/>
              <a:t>LN(Hours)     	 	0.344       	  3.337*</a:t>
            </a:r>
          </a:p>
          <a:p>
            <a:pPr marL="342900" indent="-342900" eaLnBrk="1" hangingPunct="1">
              <a:lnSpc>
                <a:spcPct val="80000"/>
              </a:lnSpc>
              <a:spcBef>
                <a:spcPct val="20000"/>
              </a:spcBef>
              <a:buClr>
                <a:schemeClr val="hlink"/>
              </a:buClr>
              <a:buSzPct val="70000"/>
              <a:buFont typeface="Wingdings" pitchFamily="2" charset="2"/>
              <a:buChar char="n"/>
            </a:pPr>
            <a:r>
              <a:rPr lang="en-US" sz="2000" dirty="0"/>
              <a:t>Years Fished  		 0.019	   	  6.073*   </a:t>
            </a:r>
          </a:p>
          <a:p>
            <a:pPr marL="342900" indent="-342900" eaLnBrk="1" hangingPunct="1">
              <a:lnSpc>
                <a:spcPct val="80000"/>
              </a:lnSpc>
              <a:spcBef>
                <a:spcPct val="20000"/>
              </a:spcBef>
              <a:buClr>
                <a:schemeClr val="hlink"/>
              </a:buClr>
              <a:buSzPct val="70000"/>
              <a:buFont typeface="Wingdings" pitchFamily="2" charset="2"/>
              <a:buChar char="n"/>
            </a:pPr>
            <a:r>
              <a:rPr lang="en-US" sz="2000" dirty="0"/>
              <a:t>Days Fished (12)  	 0.001   	  	  1.474  </a:t>
            </a:r>
          </a:p>
          <a:p>
            <a:pPr marL="342900" indent="-342900" eaLnBrk="1" hangingPunct="1">
              <a:lnSpc>
                <a:spcPct val="80000"/>
              </a:lnSpc>
              <a:spcBef>
                <a:spcPct val="20000"/>
              </a:spcBef>
              <a:buClr>
                <a:schemeClr val="hlink"/>
              </a:buClr>
              <a:buSzPct val="70000"/>
              <a:buFont typeface="Wingdings" pitchFamily="2" charset="2"/>
              <a:buChar char="n"/>
            </a:pPr>
            <a:r>
              <a:rPr lang="en-US" sz="2000" b="1" dirty="0"/>
              <a:t>Surface Temp </a:t>
            </a:r>
            <a:r>
              <a:rPr lang="en-US" sz="2000" b="1" dirty="0" smtClean="0"/>
              <a:t>	</a:t>
            </a:r>
            <a:r>
              <a:rPr lang="en-US" sz="2000" b="1" dirty="0"/>
              <a:t>	-0.255     </a:t>
            </a:r>
            <a:r>
              <a:rPr lang="en-US" sz="2000" b="1" dirty="0" smtClean="0"/>
              <a:t>	 -</a:t>
            </a:r>
            <a:r>
              <a:rPr lang="en-US" sz="2000" b="1" dirty="0"/>
              <a:t>2.596*   </a:t>
            </a:r>
          </a:p>
          <a:p>
            <a:pPr marL="342900" indent="-342900" eaLnBrk="1" hangingPunct="1">
              <a:lnSpc>
                <a:spcPct val="80000"/>
              </a:lnSpc>
              <a:spcBef>
                <a:spcPct val="20000"/>
              </a:spcBef>
              <a:buClr>
                <a:schemeClr val="hlink"/>
              </a:buClr>
              <a:buSzPct val="70000"/>
              <a:buFont typeface="Wingdings" pitchFamily="2" charset="2"/>
              <a:buChar char="n"/>
            </a:pPr>
            <a:r>
              <a:rPr lang="en-US" sz="2000" b="1" dirty="0"/>
              <a:t>Bottom Temp	</a:t>
            </a:r>
            <a:r>
              <a:rPr lang="en-US" sz="2000" b="1" dirty="0" smtClean="0"/>
              <a:t>	 </a:t>
            </a:r>
            <a:r>
              <a:rPr lang="en-US" sz="2000" b="1" dirty="0"/>
              <a:t>0.323     </a:t>
            </a:r>
            <a:r>
              <a:rPr lang="en-US" sz="2000" b="1" dirty="0" smtClean="0"/>
              <a:t>	  </a:t>
            </a:r>
            <a:r>
              <a:rPr lang="en-US" sz="2000" b="1" dirty="0"/>
              <a:t>2.838*   </a:t>
            </a:r>
          </a:p>
          <a:p>
            <a:pPr marL="342900" indent="-342900" eaLnBrk="1" hangingPunct="1">
              <a:lnSpc>
                <a:spcPct val="80000"/>
              </a:lnSpc>
              <a:spcBef>
                <a:spcPct val="20000"/>
              </a:spcBef>
              <a:buClr>
                <a:schemeClr val="hlink"/>
              </a:buClr>
              <a:buSzPct val="70000"/>
              <a:buFont typeface="Wingdings" pitchFamily="2" charset="2"/>
              <a:buChar char="n"/>
            </a:pPr>
            <a:r>
              <a:rPr lang="en-US" sz="2000" b="1" dirty="0"/>
              <a:t>Surface Oxygen	 0.259       	 </a:t>
            </a:r>
            <a:r>
              <a:rPr lang="en-US" sz="2000" b="1" dirty="0" smtClean="0"/>
              <a:t> 4.414</a:t>
            </a:r>
            <a:r>
              <a:rPr lang="en-US" sz="2000" b="1" dirty="0"/>
              <a:t>*</a:t>
            </a:r>
          </a:p>
          <a:p>
            <a:pPr marL="342900" indent="-342900" eaLnBrk="1" hangingPunct="1">
              <a:lnSpc>
                <a:spcPct val="80000"/>
              </a:lnSpc>
              <a:spcBef>
                <a:spcPct val="20000"/>
              </a:spcBef>
              <a:buClr>
                <a:schemeClr val="hlink"/>
              </a:buClr>
              <a:buSzPct val="70000"/>
              <a:buFont typeface="Wingdings" pitchFamily="2" charset="2"/>
              <a:buChar char="n"/>
            </a:pPr>
            <a:r>
              <a:rPr lang="en-US" sz="2000" b="1" dirty="0"/>
              <a:t>Bottom Oxygen	 0.225		 </a:t>
            </a:r>
            <a:r>
              <a:rPr lang="en-US" sz="2000" b="1" dirty="0" smtClean="0"/>
              <a:t> 1.953</a:t>
            </a:r>
            <a:r>
              <a:rPr lang="en-US" sz="2000" b="1" dirty="0"/>
              <a:t>*  </a:t>
            </a:r>
          </a:p>
          <a:p>
            <a:pPr marL="342900" indent="-342900" eaLnBrk="1" hangingPunct="1">
              <a:lnSpc>
                <a:spcPct val="80000"/>
              </a:lnSpc>
              <a:spcBef>
                <a:spcPct val="20000"/>
              </a:spcBef>
              <a:buClr>
                <a:schemeClr val="hlink"/>
              </a:buClr>
              <a:buSzPct val="70000"/>
              <a:buFont typeface="Wingdings" pitchFamily="2" charset="2"/>
              <a:buChar char="n"/>
            </a:pPr>
            <a:r>
              <a:rPr lang="en-US" sz="2000" b="1" dirty="0"/>
              <a:t>Oxygen</a:t>
            </a:r>
            <a:r>
              <a:rPr lang="en-US" sz="2000" b="1" baseline="30000" dirty="0"/>
              <a:t>2</a:t>
            </a:r>
            <a:r>
              <a:rPr lang="en-US" sz="2000" b="1" dirty="0"/>
              <a:t>	</a:t>
            </a:r>
            <a:r>
              <a:rPr lang="en-US" sz="2000" b="1" baseline="30000" dirty="0"/>
              <a:t>	</a:t>
            </a:r>
            <a:r>
              <a:rPr lang="en-US" sz="2000" b="1" dirty="0"/>
              <a:t>-0.017		</a:t>
            </a:r>
            <a:r>
              <a:rPr lang="en-US" sz="2000" b="1" dirty="0" smtClean="0"/>
              <a:t> -</a:t>
            </a:r>
            <a:r>
              <a:rPr lang="en-US" sz="2000" b="1" dirty="0"/>
              <a:t>2.023*</a:t>
            </a:r>
            <a:r>
              <a:rPr lang="en-US" sz="2000" dirty="0"/>
              <a:t>   </a:t>
            </a:r>
            <a:r>
              <a:rPr lang="en-US" sz="2000" dirty="0">
                <a:solidFill>
                  <a:schemeClr val="accent1">
                    <a:lumMod val="75000"/>
                  </a:schemeClr>
                </a:solidFill>
                <a:effectLst>
                  <a:outerShdw blurRad="38100" dist="38100" dir="2700000" algn="tl">
                    <a:srgbClr val="000000"/>
                  </a:outerShdw>
                </a:effectLst>
              </a:rPr>
              <a:t>		</a:t>
            </a:r>
            <a:endParaRPr lang="en-US" sz="3200" dirty="0">
              <a:solidFill>
                <a:schemeClr val="accent1">
                  <a:lumMod val="75000"/>
                </a:schemeClr>
              </a:solidFill>
              <a:effectLst>
                <a:outerShdw blurRad="38100" dist="38100" dir="2700000" algn="tl">
                  <a:srgbClr val="000000"/>
                </a:outerShdw>
              </a:effectLst>
            </a:endParaRPr>
          </a:p>
        </p:txBody>
      </p:sp>
      <p:sp>
        <p:nvSpPr>
          <p:cNvPr id="4" name="Rectangle 2"/>
          <p:cNvSpPr>
            <a:spLocks noChangeArrowheads="1"/>
          </p:cNvSpPr>
          <p:nvPr/>
        </p:nvSpPr>
        <p:spPr bwMode="auto">
          <a:xfrm>
            <a:off x="838200" y="423344"/>
            <a:ext cx="7467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dirty="0">
                <a:solidFill>
                  <a:schemeClr val="tx2"/>
                </a:solidFill>
              </a:rPr>
              <a:t>Expected Catch  Rate is a Function of Ecosystem </a:t>
            </a:r>
            <a:r>
              <a:rPr lang="en-US" sz="3600" dirty="0" smtClean="0">
                <a:solidFill>
                  <a:schemeClr val="tx2"/>
                </a:solidFill>
              </a:rPr>
              <a:t>Condition </a:t>
            </a:r>
            <a:r>
              <a:rPr lang="en-US" sz="3600" kern="0" dirty="0">
                <a:solidFill>
                  <a:schemeClr val="tx2"/>
                </a:solidFill>
                <a:effectLst>
                  <a:outerShdw blurRad="38100" dist="38100" dir="2700000" algn="tl">
                    <a:srgbClr val="000000"/>
                  </a:outerShdw>
                </a:effectLst>
              </a:rPr>
              <a:t>(Lipton 2005</a:t>
            </a:r>
            <a:r>
              <a:rPr lang="en-US" sz="3600" kern="0" dirty="0" smtClean="0">
                <a:solidFill>
                  <a:schemeClr val="tx2"/>
                </a:solidFill>
                <a:effectLst>
                  <a:outerShdw blurRad="38100" dist="38100" dir="2700000" algn="tl">
                    <a:srgbClr val="000000"/>
                  </a:outerShdw>
                </a:effectLst>
              </a:rPr>
              <a:t>)</a:t>
            </a:r>
            <a:endParaRPr lang="en-US" sz="3600" kern="0" dirty="0">
              <a:solidFill>
                <a:schemeClr val="tx2"/>
              </a:solidFill>
              <a:effectLst>
                <a:outerShdw blurRad="38100" dist="38100" dir="2700000" algn="tl">
                  <a:srgbClr val="000000"/>
                </a:outerShdw>
              </a:effectLst>
            </a:endParaRPr>
          </a:p>
        </p:txBody>
      </p:sp>
      <p:sp>
        <p:nvSpPr>
          <p:cNvPr id="5" name="Content Placeholder 2"/>
          <p:cNvSpPr txBox="1">
            <a:spLocks/>
          </p:cNvSpPr>
          <p:nvPr/>
        </p:nvSpPr>
        <p:spPr>
          <a:xfrm>
            <a:off x="706975" y="5401736"/>
            <a:ext cx="8229600" cy="1295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Site choice and recreational values then depend on expected catch rates.</a:t>
            </a:r>
          </a:p>
        </p:txBody>
      </p:sp>
    </p:spTree>
    <p:extLst>
      <p:ext uri="{BB962C8B-B14F-4D97-AF65-F5344CB8AC3E}">
        <p14:creationId xmlns:p14="http://schemas.microsoft.com/office/powerpoint/2010/main" val="3974695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lum bright="-50000"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457200" y="277813"/>
            <a:ext cx="8229600" cy="1139825"/>
          </a:xfrm>
          <a:prstGeom prst="rect">
            <a:avLst/>
          </a:prstGeom>
        </p:spPr>
        <p:txBody>
          <a:bodyPr/>
          <a:lstStyle/>
          <a:p>
            <a:pPr algn="ctr">
              <a:defRPr/>
            </a:pPr>
            <a:r>
              <a:rPr lang="en-US" sz="3400" kern="0" dirty="0" smtClean="0">
                <a:solidFill>
                  <a:schemeClr val="tx2"/>
                </a:solidFill>
                <a:effectLst>
                  <a:outerShdw blurRad="38100" dist="38100" dir="2700000" algn="tl">
                    <a:srgbClr val="000000"/>
                  </a:outerShdw>
                </a:effectLst>
                <a:latin typeface="+mj-lt"/>
                <a:ea typeface="+mj-ea"/>
                <a:cs typeface="+mj-cs"/>
              </a:rPr>
              <a:t>Illustrative Values </a:t>
            </a:r>
            <a:r>
              <a:rPr lang="en-US" sz="3400" kern="0" dirty="0">
                <a:solidFill>
                  <a:schemeClr val="tx2"/>
                </a:solidFill>
                <a:effectLst>
                  <a:outerShdw blurRad="38100" dist="38100" dir="2700000" algn="tl">
                    <a:srgbClr val="000000"/>
                  </a:outerShdw>
                </a:effectLst>
                <a:latin typeface="+mj-lt"/>
                <a:ea typeface="+mj-ea"/>
                <a:cs typeface="+mj-cs"/>
              </a:rPr>
              <a:t>From Chesapeake Bay Striped Bass Choice </a:t>
            </a:r>
            <a:r>
              <a:rPr lang="en-US" sz="3400" kern="0" dirty="0" smtClean="0">
                <a:solidFill>
                  <a:schemeClr val="tx2"/>
                </a:solidFill>
                <a:effectLst>
                  <a:outerShdw blurRad="38100" dist="38100" dir="2700000" algn="tl">
                    <a:srgbClr val="000000"/>
                  </a:outerShdw>
                </a:effectLst>
                <a:latin typeface="+mj-lt"/>
                <a:ea typeface="+mj-ea"/>
                <a:cs typeface="+mj-cs"/>
              </a:rPr>
              <a:t>Model, 5</a:t>
            </a:r>
            <a:r>
              <a:rPr lang="en-US" sz="3400" kern="0" dirty="0">
                <a:solidFill>
                  <a:schemeClr val="tx2"/>
                </a:solidFill>
                <a:effectLst>
                  <a:outerShdw blurRad="38100" dist="38100" dir="2700000" algn="tl">
                    <a:srgbClr val="000000"/>
                  </a:outerShdw>
                </a:effectLst>
                <a:latin typeface="+mj-lt"/>
                <a:ea typeface="+mj-ea"/>
                <a:cs typeface="+mj-cs"/>
              </a:rPr>
              <a:t>% Discount </a:t>
            </a:r>
            <a:r>
              <a:rPr lang="en-US" sz="3400" kern="0" dirty="0" smtClean="0">
                <a:solidFill>
                  <a:schemeClr val="tx2"/>
                </a:solidFill>
                <a:effectLst>
                  <a:outerShdw blurRad="38100" dist="38100" dir="2700000" algn="tl">
                    <a:srgbClr val="000000"/>
                  </a:outerShdw>
                </a:effectLst>
                <a:latin typeface="+mj-lt"/>
                <a:ea typeface="+mj-ea"/>
                <a:cs typeface="+mj-cs"/>
              </a:rPr>
              <a:t>Rate</a:t>
            </a:r>
            <a:endParaRPr lang="en-US" sz="3400" kern="0" dirty="0">
              <a:solidFill>
                <a:schemeClr val="tx2"/>
              </a:solidFill>
              <a:effectLst>
                <a:outerShdw blurRad="38100" dist="38100" dir="2700000" algn="tl">
                  <a:srgbClr val="000000"/>
                </a:outerShdw>
              </a:effectLst>
              <a:latin typeface="+mj-lt"/>
              <a:ea typeface="+mj-ea"/>
              <a:cs typeface="+mj-cs"/>
            </a:endParaRPr>
          </a:p>
        </p:txBody>
      </p:sp>
      <p:sp>
        <p:nvSpPr>
          <p:cNvPr id="4" name="Rectangle 3"/>
          <p:cNvSpPr txBox="1">
            <a:spLocks noChangeArrowheads="1"/>
          </p:cNvSpPr>
          <p:nvPr/>
        </p:nvSpPr>
        <p:spPr>
          <a:xfrm>
            <a:off x="457200" y="1600200"/>
            <a:ext cx="8229600" cy="4525963"/>
          </a:xfrm>
          <a:prstGeom prst="rect">
            <a:avLst/>
          </a:prstGeom>
        </p:spPr>
        <p:txBody>
          <a:bodyPr/>
          <a:lstStyle/>
          <a:p>
            <a:pPr marL="342900" indent="-342900" eaLnBrk="1" hangingPunct="1">
              <a:spcBef>
                <a:spcPct val="20000"/>
              </a:spcBef>
              <a:buClr>
                <a:schemeClr val="hlink"/>
              </a:buClr>
              <a:buSzPct val="70000"/>
              <a:buFont typeface="Wingdings" pitchFamily="2" charset="2"/>
              <a:buChar char="u"/>
              <a:defRPr/>
            </a:pPr>
            <a:r>
              <a:rPr lang="en-US" sz="3000" kern="0" dirty="0" smtClean="0">
                <a:effectLst>
                  <a:outerShdw blurRad="38100" dist="38100" dir="2700000" algn="tl">
                    <a:srgbClr val="000000"/>
                  </a:outerShdw>
                </a:effectLst>
                <a:latin typeface="+mn-lt"/>
              </a:rPr>
              <a:t>Reduced </a:t>
            </a:r>
            <a:r>
              <a:rPr lang="en-US" sz="3000" kern="0" dirty="0">
                <a:effectLst>
                  <a:outerShdw blurRad="38100" dist="38100" dir="2700000" algn="tl">
                    <a:srgbClr val="000000"/>
                  </a:outerShdw>
                </a:effectLst>
                <a:latin typeface="+mn-lt"/>
              </a:rPr>
              <a:t>Water Quality (DO</a:t>
            </a:r>
            <a:r>
              <a:rPr lang="en-US" sz="3000" kern="0" dirty="0" smtClean="0">
                <a:effectLst>
                  <a:outerShdw blurRad="38100" dist="38100" dir="2700000" algn="tl">
                    <a:srgbClr val="000000"/>
                  </a:outerShdw>
                </a:effectLst>
                <a:latin typeface="+mn-lt"/>
              </a:rPr>
              <a:t>) diminishes catch rates, and leads to reduced recreational values:</a:t>
            </a:r>
          </a:p>
          <a:p>
            <a:pPr eaLnBrk="1" hangingPunct="1">
              <a:spcBef>
                <a:spcPct val="20000"/>
              </a:spcBef>
              <a:buClr>
                <a:schemeClr val="hlink"/>
              </a:buClr>
              <a:buSzPct val="70000"/>
              <a:defRPr/>
            </a:pPr>
            <a:endParaRPr lang="en-US" sz="3000" kern="0" dirty="0">
              <a:effectLst>
                <a:outerShdw blurRad="38100" dist="38100" dir="2700000" algn="tl">
                  <a:srgbClr val="000000"/>
                </a:outerShdw>
              </a:effectLst>
              <a:latin typeface="+mn-lt"/>
            </a:endParaRPr>
          </a:p>
          <a:p>
            <a:pPr marL="742950" lvl="1" indent="-285750" eaLnBrk="1" hangingPunct="1">
              <a:spcBef>
                <a:spcPct val="20000"/>
              </a:spcBef>
              <a:buFontTx/>
              <a:buChar char="–"/>
              <a:defRPr/>
            </a:pPr>
            <a:r>
              <a:rPr lang="en-US" sz="2800" kern="0" dirty="0">
                <a:effectLst>
                  <a:outerShdw blurRad="38100" dist="38100" dir="2700000" algn="tl">
                    <a:srgbClr val="000000"/>
                  </a:outerShdw>
                </a:effectLst>
                <a:latin typeface="+mn-lt"/>
              </a:rPr>
              <a:t>&lt;= 5 mg/l				-$ 98.5 Million</a:t>
            </a:r>
          </a:p>
          <a:p>
            <a:pPr marL="742950" lvl="1" indent="-285750" eaLnBrk="1" hangingPunct="1">
              <a:spcBef>
                <a:spcPct val="20000"/>
              </a:spcBef>
              <a:buFontTx/>
              <a:buChar char="–"/>
              <a:defRPr/>
            </a:pPr>
            <a:r>
              <a:rPr lang="en-US" sz="2800" kern="0" dirty="0">
                <a:effectLst>
                  <a:outerShdw blurRad="38100" dist="38100" dir="2700000" algn="tl">
                    <a:srgbClr val="000000"/>
                  </a:outerShdw>
                </a:effectLst>
                <a:latin typeface="+mn-lt"/>
              </a:rPr>
              <a:t>&lt;= 4 mg/l				-$122.9 Million</a:t>
            </a:r>
          </a:p>
          <a:p>
            <a:pPr marL="742950" lvl="1" indent="-285750" eaLnBrk="1" hangingPunct="1">
              <a:spcBef>
                <a:spcPct val="20000"/>
              </a:spcBef>
              <a:buFontTx/>
              <a:buChar char="–"/>
              <a:defRPr/>
            </a:pPr>
            <a:r>
              <a:rPr lang="en-US" sz="2800" kern="0" dirty="0">
                <a:effectLst>
                  <a:outerShdw blurRad="38100" dist="38100" dir="2700000" algn="tl">
                    <a:srgbClr val="000000"/>
                  </a:outerShdw>
                </a:effectLst>
                <a:latin typeface="+mn-lt"/>
              </a:rPr>
              <a:t>&lt;= 3 mg/l				-$145.3 Million</a:t>
            </a:r>
          </a:p>
          <a:p>
            <a:pPr marL="342900" indent="-342900" eaLnBrk="1" hangingPunct="1">
              <a:spcBef>
                <a:spcPct val="20000"/>
              </a:spcBef>
              <a:buClr>
                <a:schemeClr val="hlink"/>
              </a:buClr>
              <a:buSzPct val="70000"/>
              <a:buFont typeface="Wingdings" pitchFamily="2" charset="2"/>
              <a:buChar char="u"/>
              <a:defRPr/>
            </a:pPr>
            <a:endParaRPr lang="en-US" sz="3000" kern="0" dirty="0">
              <a:effectLst>
                <a:outerShdw blurRad="38100" dist="38100" dir="2700000" algn="tl">
                  <a:srgbClr val="000000"/>
                </a:outerShdw>
              </a:effectLst>
              <a:latin typeface="+mn-lt"/>
            </a:endParaRPr>
          </a:p>
        </p:txBody>
      </p:sp>
      <p:sp>
        <p:nvSpPr>
          <p:cNvPr id="7" name="Rectangle 6"/>
          <p:cNvSpPr/>
          <p:nvPr/>
        </p:nvSpPr>
        <p:spPr>
          <a:xfrm>
            <a:off x="7246982" y="6136230"/>
            <a:ext cx="1439818" cy="369332"/>
          </a:xfrm>
          <a:prstGeom prst="rect">
            <a:avLst/>
          </a:prstGeom>
        </p:spPr>
        <p:txBody>
          <a:bodyPr wrap="none">
            <a:spAutoFit/>
          </a:bodyPr>
          <a:lstStyle/>
          <a:p>
            <a:r>
              <a:rPr lang="en-US" kern="0" dirty="0">
                <a:solidFill>
                  <a:schemeClr val="tx2"/>
                </a:solidFill>
                <a:effectLst>
                  <a:outerShdw blurRad="38100" dist="38100" dir="2700000" algn="tl">
                    <a:srgbClr val="000000"/>
                  </a:outerShdw>
                </a:effectLst>
              </a:rPr>
              <a:t>(Lipton 2005)</a:t>
            </a:r>
            <a:endParaRPr lang="en-US" dirty="0"/>
          </a:p>
        </p:txBody>
      </p:sp>
    </p:spTree>
    <p:extLst>
      <p:ext uri="{BB962C8B-B14F-4D97-AF65-F5344CB8AC3E}">
        <p14:creationId xmlns:p14="http://schemas.microsoft.com/office/powerpoint/2010/main" val="748146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cstate="print">
            <a:lum bright="-50000" contrast="-40000"/>
          </a:blip>
          <a:srcRect/>
          <a:stretch>
            <a:fillRect/>
          </a:stretch>
        </p:blipFill>
        <p:spPr bwMode="auto">
          <a:xfrm>
            <a:off x="0" y="0"/>
            <a:ext cx="9144000" cy="6858000"/>
          </a:xfrm>
          <a:prstGeom prst="rect">
            <a:avLst/>
          </a:prstGeom>
          <a:noFill/>
          <a:ln w="9525">
            <a:noFill/>
            <a:miter lim="800000"/>
            <a:headEnd/>
            <a:tailEnd/>
          </a:ln>
        </p:spPr>
      </p:pic>
      <p:sp>
        <p:nvSpPr>
          <p:cNvPr id="3" name="Title 1"/>
          <p:cNvSpPr txBox="1">
            <a:spLocks/>
          </p:cNvSpPr>
          <p:nvPr/>
        </p:nvSpPr>
        <p:spPr>
          <a:xfrm>
            <a:off x="457200" y="274638"/>
            <a:ext cx="8229600" cy="11430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mn-lt"/>
              </a:rPr>
              <a:t>Applicable Methods Depend on the Values to be Measured</a:t>
            </a:r>
            <a:endParaRPr lang="en-US" dirty="0">
              <a:latin typeface="+mn-lt"/>
            </a:endParaRPr>
          </a:p>
        </p:txBody>
      </p:sp>
      <p:sp>
        <p:nvSpPr>
          <p:cNvPr id="4"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Estimation of the total value of an ecosystem service change often requires estimates from multiple different valuation models.</a:t>
            </a:r>
          </a:p>
          <a:p>
            <a:r>
              <a:rPr lang="en-US" dirty="0" smtClean="0"/>
              <a:t>Values also differ across time, space and beneficiary groups.</a:t>
            </a:r>
          </a:p>
          <a:p>
            <a:r>
              <a:rPr lang="en-US" dirty="0" smtClean="0"/>
              <a:t>Values from valuation studies cannot generally be “scaled-up” to generate values for much larger changes or areas.</a:t>
            </a:r>
          </a:p>
        </p:txBody>
      </p:sp>
      <p:pic>
        <p:nvPicPr>
          <p:cNvPr id="5" name="Picture 7"/>
          <p:cNvPicPr>
            <a:picLocks noChangeAspect="1" noChangeArrowheads="1"/>
          </p:cNvPicPr>
          <p:nvPr/>
        </p:nvPicPr>
        <p:blipFill>
          <a:blip r:embed="rId2">
            <a:lum bright="-50000"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nchor="ctr" anchorCtr="1"/>
          <a:lstStyle/>
          <a:p>
            <a:pPr algn="ctr" eaLnBrk="1" hangingPunct="1">
              <a:defRPr/>
            </a:pPr>
            <a:r>
              <a:rPr lang="en-US" sz="3600" dirty="0" smtClean="0">
                <a:solidFill>
                  <a:schemeClr val="tx2"/>
                </a:solidFill>
                <a:effectLst>
                  <a:outerShdw blurRad="38100" dist="38100" dir="2700000" algn="tl">
                    <a:srgbClr val="000000"/>
                  </a:outerShdw>
                </a:effectLst>
              </a:rPr>
              <a:t>Benefit Transfer versus Primary Studies</a:t>
            </a:r>
            <a:endParaRPr lang="en-US" sz="3600" dirty="0">
              <a:solidFill>
                <a:schemeClr val="tx2"/>
              </a:solidFill>
              <a:effectLst>
                <a:outerShdw blurRad="38100" dist="38100" dir="2700000" algn="tl">
                  <a:srgbClr val="000000"/>
                </a:outerShdw>
              </a:effectLst>
            </a:endParaRPr>
          </a:p>
        </p:txBody>
      </p:sp>
      <p:sp>
        <p:nvSpPr>
          <p:cNvPr id="7" name="Rectangle 5"/>
          <p:cNvSpPr>
            <a:spLocks noChangeArrowheads="1"/>
          </p:cNvSpPr>
          <p:nvPr/>
        </p:nvSpPr>
        <p:spPr bwMode="auto">
          <a:xfrm>
            <a:off x="457200" y="1524000"/>
            <a:ext cx="8458200" cy="990600"/>
          </a:xfrm>
          <a:prstGeom prst="rect">
            <a:avLst/>
          </a:prstGeom>
          <a:noFill/>
          <a:ln w="9525">
            <a:noFill/>
            <a:miter lim="800000"/>
            <a:headEnd/>
            <a:tailEnd/>
          </a:ln>
          <a:effectLst/>
        </p:spPr>
        <p:txBody>
          <a:bodyPr/>
          <a:lstStyle/>
          <a:p>
            <a:pPr marL="457200" indent="-457200">
              <a:lnSpc>
                <a:spcPct val="85000"/>
              </a:lnSpc>
              <a:spcBef>
                <a:spcPts val="1200"/>
              </a:spcBef>
              <a:buClr>
                <a:schemeClr val="tx1"/>
              </a:buClr>
              <a:buSzPct val="70000"/>
              <a:buFont typeface="Arial" panose="020B0604020202020204" pitchFamily="34" charset="0"/>
              <a:buChar char="•"/>
              <a:defRPr/>
            </a:pPr>
            <a:r>
              <a:rPr lang="en-US" sz="2800" dirty="0">
                <a:effectLst>
                  <a:outerShdw blurRad="38100" dist="38100" dir="2700000" algn="tl">
                    <a:srgbClr val="000000"/>
                  </a:outerShdw>
                </a:effectLst>
              </a:rPr>
              <a:t>The source and quality of economic insight is critical.</a:t>
            </a:r>
          </a:p>
          <a:p>
            <a:pPr marL="457200" indent="-457200">
              <a:lnSpc>
                <a:spcPct val="85000"/>
              </a:lnSpc>
              <a:spcBef>
                <a:spcPts val="1200"/>
              </a:spcBef>
              <a:buClr>
                <a:schemeClr val="tx1"/>
              </a:buClr>
              <a:buSzPct val="70000"/>
              <a:buFont typeface="Arial" panose="020B0604020202020204" pitchFamily="34" charset="0"/>
              <a:buChar char="•"/>
              <a:defRPr/>
            </a:pPr>
            <a:r>
              <a:rPr lang="en-US" sz="2800" dirty="0">
                <a:effectLst>
                  <a:outerShdw blurRad="38100" dist="38100" dir="2700000" algn="tl">
                    <a:srgbClr val="000000"/>
                  </a:outerShdw>
                </a:effectLst>
              </a:rPr>
              <a:t>Economic data and results may be drawn from either primary research, benefit transfer, or a combination.</a:t>
            </a:r>
          </a:p>
          <a:p>
            <a:pPr marL="800100" lvl="1" indent="-342900">
              <a:lnSpc>
                <a:spcPct val="85000"/>
              </a:lnSpc>
              <a:spcBef>
                <a:spcPts val="1200"/>
              </a:spcBef>
              <a:buClr>
                <a:schemeClr val="tx1"/>
              </a:buClr>
              <a:buSzPct val="70000"/>
              <a:buFont typeface="Arial" panose="020B0604020202020204" pitchFamily="34" charset="0"/>
              <a:buChar char="•"/>
              <a:defRPr/>
            </a:pPr>
            <a:r>
              <a:rPr lang="en-US" sz="2400" u="sng" dirty="0">
                <a:effectLst>
                  <a:outerShdw blurRad="38100" dist="38100" dir="2700000" algn="tl">
                    <a:srgbClr val="000000"/>
                  </a:outerShdw>
                </a:effectLst>
              </a:rPr>
              <a:t>Primary research </a:t>
            </a:r>
            <a:r>
              <a:rPr lang="en-US" sz="2400" dirty="0">
                <a:effectLst>
                  <a:outerShdw blurRad="38100" dist="38100" dir="2700000" algn="tl">
                    <a:srgbClr val="000000"/>
                  </a:outerShdw>
                </a:effectLst>
              </a:rPr>
              <a:t>– original data collection and model </a:t>
            </a:r>
            <a:r>
              <a:rPr lang="en-US" sz="2400" dirty="0" smtClean="0">
                <a:effectLst>
                  <a:outerShdw blurRad="38100" dist="38100" dir="2700000" algn="tl">
                    <a:srgbClr val="000000"/>
                  </a:outerShdw>
                </a:effectLst>
              </a:rPr>
              <a:t>development. </a:t>
            </a:r>
            <a:endParaRPr lang="en-US" sz="2400" dirty="0">
              <a:effectLst>
                <a:outerShdw blurRad="38100" dist="38100" dir="2700000" algn="tl">
                  <a:srgbClr val="000000"/>
                </a:outerShdw>
              </a:effectLst>
            </a:endParaRPr>
          </a:p>
          <a:p>
            <a:pPr marL="800100" lvl="1" indent="-342900">
              <a:lnSpc>
                <a:spcPct val="85000"/>
              </a:lnSpc>
              <a:spcBef>
                <a:spcPts val="1200"/>
              </a:spcBef>
              <a:buClr>
                <a:schemeClr val="tx1"/>
              </a:buClr>
              <a:buSzPct val="70000"/>
              <a:buFont typeface="Arial" panose="020B0604020202020204" pitchFamily="34" charset="0"/>
              <a:buChar char="•"/>
              <a:defRPr/>
            </a:pPr>
            <a:r>
              <a:rPr lang="en-US" sz="2400" u="sng" dirty="0">
                <a:effectLst>
                  <a:outerShdw blurRad="38100" dist="38100" dir="2700000" algn="tl">
                    <a:srgbClr val="000000"/>
                  </a:outerShdw>
                </a:effectLst>
              </a:rPr>
              <a:t>Benefit transfer </a:t>
            </a:r>
            <a:r>
              <a:rPr lang="en-US" sz="2400" dirty="0">
                <a:effectLst>
                  <a:outerShdw blurRad="38100" dist="38100" dir="2700000" algn="tl">
                    <a:srgbClr val="000000"/>
                  </a:outerShdw>
                </a:effectLst>
              </a:rPr>
              <a:t>– Use of results from prior primary research to predict results </a:t>
            </a:r>
            <a:r>
              <a:rPr lang="en-US" sz="2400" dirty="0" smtClean="0">
                <a:effectLst>
                  <a:outerShdw blurRad="38100" dist="38100" dir="2700000" algn="tl">
                    <a:srgbClr val="000000"/>
                  </a:outerShdw>
                </a:effectLst>
              </a:rPr>
              <a:t>for unstudied policy sites. </a:t>
            </a:r>
            <a:endParaRPr lang="en-US" sz="2400" dirty="0">
              <a:effectLst>
                <a:outerShdw blurRad="38100" dist="38100" dir="2700000" algn="tl">
                  <a:srgbClr val="000000"/>
                </a:outerShdw>
              </a:effectLst>
            </a:endParaRPr>
          </a:p>
          <a:p>
            <a:pPr marL="457200" indent="-457200">
              <a:lnSpc>
                <a:spcPct val="85000"/>
              </a:lnSpc>
              <a:spcBef>
                <a:spcPts val="1200"/>
              </a:spcBef>
              <a:buClr>
                <a:schemeClr val="tx1"/>
              </a:buClr>
              <a:buSzPct val="70000"/>
              <a:buFont typeface="Arial" panose="020B0604020202020204" pitchFamily="34" charset="0"/>
              <a:buChar char="•"/>
              <a:defRPr/>
            </a:pPr>
            <a:r>
              <a:rPr lang="en-US" sz="2800" dirty="0" smtClean="0">
                <a:effectLst>
                  <a:outerShdw blurRad="38100" dist="38100" dir="2700000" algn="tl">
                    <a:srgbClr val="000000"/>
                  </a:outerShdw>
                </a:effectLst>
              </a:rPr>
              <a:t>Benefit transfer is lower cost but can yield large errors.</a:t>
            </a:r>
          </a:p>
          <a:p>
            <a:pPr marL="457200" indent="-457200">
              <a:lnSpc>
                <a:spcPct val="85000"/>
              </a:lnSpc>
              <a:spcBef>
                <a:spcPts val="1200"/>
              </a:spcBef>
              <a:buClr>
                <a:schemeClr val="tx1"/>
              </a:buClr>
              <a:buSzPct val="70000"/>
              <a:buFont typeface="Arial" panose="020B0604020202020204" pitchFamily="34" charset="0"/>
              <a:buChar char="•"/>
              <a:defRPr/>
            </a:pPr>
            <a:r>
              <a:rPr lang="en-US" sz="2800" dirty="0" smtClean="0">
                <a:effectLst>
                  <a:outerShdw blurRad="38100" dist="38100" dir="2700000" algn="tl">
                    <a:srgbClr val="000000"/>
                  </a:outerShdw>
                </a:effectLst>
              </a:rPr>
              <a:t>Errors depend on a variety of factors, including the type of transfer.</a:t>
            </a:r>
            <a:endParaRPr lang="en-US" sz="2800" dirty="0">
              <a:effectLst>
                <a:outerShdw blurRad="38100" dist="38100" dir="2700000" algn="tl">
                  <a:srgbClr val="000000"/>
                </a:outerShdw>
              </a:effectLst>
            </a:endParaRPr>
          </a:p>
          <a:p>
            <a:pPr marL="342900" indent="-342900" eaLnBrk="1" hangingPunct="1">
              <a:lnSpc>
                <a:spcPct val="80000"/>
              </a:lnSpc>
              <a:spcBef>
                <a:spcPct val="50000"/>
              </a:spcBef>
              <a:buClr>
                <a:schemeClr val="hlink"/>
              </a:buClr>
              <a:buSzPct val="70000"/>
              <a:buFont typeface="Wingdings" pitchFamily="2" charset="2"/>
              <a:buChar char="u"/>
              <a:defRPr/>
            </a:pPr>
            <a:endParaRPr lang="en-US" sz="2600" dirty="0">
              <a:effectLst>
                <a:outerShdw blurRad="38100" dist="38100" dir="2700000" algn="tl">
                  <a:srgbClr val="000000"/>
                </a:outerShdw>
              </a:effectLst>
            </a:endParaRPr>
          </a:p>
        </p:txBody>
      </p:sp>
    </p:spTree>
    <p:extLst>
      <p:ext uri="{BB962C8B-B14F-4D97-AF65-F5344CB8AC3E}">
        <p14:creationId xmlns:p14="http://schemas.microsoft.com/office/powerpoint/2010/main" val="3626935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lum bright="-50000" contrast="-40000"/>
          </a:blip>
          <a:srcRect/>
          <a:stretch>
            <a:fillRect/>
          </a:stretch>
        </p:blipFill>
        <p:spPr bwMode="auto">
          <a:xfrm>
            <a:off x="0" y="-15498"/>
            <a:ext cx="9144000" cy="6858000"/>
          </a:xfrm>
          <a:prstGeom prst="rect">
            <a:avLst/>
          </a:prstGeom>
          <a:noFill/>
          <a:ln w="9525">
            <a:noFill/>
            <a:miter lim="800000"/>
            <a:headEnd/>
            <a:tailEnd/>
          </a:ln>
        </p:spPr>
      </p:pic>
      <p:sp>
        <p:nvSpPr>
          <p:cNvPr id="2" name="Title 1"/>
          <p:cNvSpPr>
            <a:spLocks noGrp="1"/>
          </p:cNvSpPr>
          <p:nvPr>
            <p:ph type="ctrTitle"/>
          </p:nvPr>
        </p:nvSpPr>
        <p:spPr>
          <a:xfrm>
            <a:off x="685800" y="1208294"/>
            <a:ext cx="7772400" cy="1470025"/>
          </a:xfrm>
        </p:spPr>
        <p:txBody>
          <a:bodyPr/>
          <a:lstStyle/>
          <a:p>
            <a:r>
              <a:rPr lang="en-US" dirty="0"/>
              <a:t>Integrating Social Value Through Economic Valuation</a:t>
            </a:r>
          </a:p>
        </p:txBody>
      </p:sp>
      <p:sp>
        <p:nvSpPr>
          <p:cNvPr id="3" name="Subtitle 2"/>
          <p:cNvSpPr>
            <a:spLocks noGrp="1"/>
          </p:cNvSpPr>
          <p:nvPr>
            <p:ph type="subTitle" idx="1"/>
          </p:nvPr>
        </p:nvSpPr>
        <p:spPr>
          <a:xfrm>
            <a:off x="1371600" y="2824578"/>
            <a:ext cx="6400800" cy="2743200"/>
          </a:xfrm>
        </p:spPr>
        <p:txBody>
          <a:bodyPr>
            <a:normAutofit fontScale="85000" lnSpcReduction="20000"/>
          </a:bodyPr>
          <a:lstStyle/>
          <a:p>
            <a:r>
              <a:rPr lang="en-US" dirty="0" smtClean="0"/>
              <a:t>Quantifying the Economic Value of Ecosystem Services</a:t>
            </a:r>
          </a:p>
          <a:p>
            <a:endParaRPr lang="en-US" dirty="0" smtClean="0"/>
          </a:p>
          <a:p>
            <a:r>
              <a:rPr lang="en-US" sz="2600" dirty="0" smtClean="0"/>
              <a:t>Robert J. Johnston</a:t>
            </a:r>
          </a:p>
          <a:p>
            <a:r>
              <a:rPr lang="en-US" sz="1900" dirty="0" smtClean="0"/>
              <a:t>Clark University</a:t>
            </a:r>
          </a:p>
          <a:p>
            <a:endParaRPr lang="en-US" dirty="0" smtClean="0"/>
          </a:p>
          <a:p>
            <a:r>
              <a:rPr lang="en-US" sz="1700" i="1" dirty="0"/>
              <a:t>Methods for Incorporating Ecosystem Services into Planning and Decision-Making</a:t>
            </a:r>
            <a:r>
              <a:rPr lang="en-US" sz="1700" dirty="0" smtClean="0"/>
              <a:t>. ACES 2014 All-Day Workshop. </a:t>
            </a:r>
            <a:r>
              <a:rPr lang="en-US" sz="1700" dirty="0"/>
              <a:t>A Community on Ecosystem Services:  Linking Science, Practice and Decision-Making.  Washington, DC, December </a:t>
            </a:r>
            <a:r>
              <a:rPr lang="en-US" sz="1700" dirty="0" smtClean="0"/>
              <a:t>7-12</a:t>
            </a:r>
            <a:endParaRPr lang="en-US" sz="1700" dirty="0"/>
          </a:p>
        </p:txBody>
      </p:sp>
      <p:pic>
        <p:nvPicPr>
          <p:cNvPr id="5" name="Picture 10"/>
          <p:cNvPicPr>
            <a:picLocks noChangeAspect="1" noChangeArrowheads="1"/>
          </p:cNvPicPr>
          <p:nvPr/>
        </p:nvPicPr>
        <p:blipFill>
          <a:blip r:embed="rId3" cstate="print"/>
          <a:srcRect l="35556" t="24001" r="33333" b="16444"/>
          <a:stretch>
            <a:fillRect/>
          </a:stretch>
        </p:blipFill>
        <p:spPr bwMode="auto">
          <a:xfrm>
            <a:off x="228600" y="5943600"/>
            <a:ext cx="669925" cy="801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a:lum bright="-50000"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nchor="ctr" anchorCtr="1"/>
          <a:lstStyle/>
          <a:p>
            <a:pPr algn="ctr" eaLnBrk="1" hangingPunct="1">
              <a:defRPr/>
            </a:pPr>
            <a:r>
              <a:rPr lang="en-US" sz="3200" dirty="0" smtClean="0">
                <a:solidFill>
                  <a:schemeClr val="tx2"/>
                </a:solidFill>
                <a:effectLst>
                  <a:outerShdw blurRad="38100" dist="38100" dir="2700000" algn="tl">
                    <a:srgbClr val="000000"/>
                  </a:outerShdw>
                </a:effectLst>
              </a:rPr>
              <a:t>Applicable Transfer Methods Depend </a:t>
            </a:r>
            <a:r>
              <a:rPr lang="en-US" sz="3200" dirty="0">
                <a:solidFill>
                  <a:schemeClr val="tx2"/>
                </a:solidFill>
                <a:effectLst>
                  <a:outerShdw blurRad="38100" dist="38100" dir="2700000" algn="tl">
                    <a:srgbClr val="000000"/>
                  </a:outerShdw>
                </a:effectLst>
              </a:rPr>
              <a:t>on Needs, Resources and Policy Context</a:t>
            </a:r>
          </a:p>
        </p:txBody>
      </p:sp>
      <p:sp>
        <p:nvSpPr>
          <p:cNvPr id="4" name="Rectangle 5"/>
          <p:cNvSpPr>
            <a:spLocks noChangeArrowheads="1"/>
          </p:cNvSpPr>
          <p:nvPr/>
        </p:nvSpPr>
        <p:spPr bwMode="auto">
          <a:xfrm>
            <a:off x="457200" y="1524000"/>
            <a:ext cx="8229600" cy="5029200"/>
          </a:xfrm>
          <a:prstGeom prst="rect">
            <a:avLst/>
          </a:prstGeom>
          <a:noFill/>
          <a:ln w="9525">
            <a:noFill/>
            <a:miter lim="800000"/>
            <a:headEnd/>
            <a:tailEnd/>
          </a:ln>
          <a:effectLst/>
        </p:spPr>
        <p:txBody>
          <a:bodyPr/>
          <a:lstStyle/>
          <a:p>
            <a:pPr marL="457200" indent="-457200" eaLnBrk="1" hangingPunct="1">
              <a:lnSpc>
                <a:spcPct val="80000"/>
              </a:lnSpc>
              <a:spcBef>
                <a:spcPct val="50000"/>
              </a:spcBef>
              <a:buClr>
                <a:schemeClr val="tx1"/>
              </a:buClr>
              <a:buSzPct val="70000"/>
              <a:buFont typeface="Arial" panose="020B0604020202020204" pitchFamily="34" charset="0"/>
              <a:buChar char="•"/>
              <a:defRPr/>
            </a:pPr>
            <a:r>
              <a:rPr lang="en-US" sz="3000" dirty="0">
                <a:effectLst>
                  <a:outerShdw blurRad="38100" dist="38100" dir="2700000" algn="tl">
                    <a:srgbClr val="000000"/>
                  </a:outerShdw>
                </a:effectLst>
              </a:rPr>
              <a:t>Unit Value </a:t>
            </a:r>
            <a:r>
              <a:rPr lang="en-US" sz="3000" dirty="0" smtClean="0">
                <a:effectLst>
                  <a:outerShdw blurRad="38100" dist="38100" dir="2700000" algn="tl">
                    <a:srgbClr val="000000"/>
                  </a:outerShdw>
                </a:effectLst>
              </a:rPr>
              <a:t>Transfer (transfer a number)—Simple </a:t>
            </a:r>
            <a:r>
              <a:rPr lang="en-US" sz="3000" dirty="0">
                <a:effectLst>
                  <a:outerShdw blurRad="38100" dist="38100" dir="2700000" algn="tl">
                    <a:srgbClr val="000000"/>
                  </a:outerShdw>
                </a:effectLst>
              </a:rPr>
              <a:t>but risks large error if study and policy sites are not very similar. </a:t>
            </a:r>
          </a:p>
          <a:p>
            <a:pPr marL="457200" indent="-457200" eaLnBrk="1" hangingPunct="1">
              <a:lnSpc>
                <a:spcPct val="80000"/>
              </a:lnSpc>
              <a:spcBef>
                <a:spcPct val="50000"/>
              </a:spcBef>
              <a:buClr>
                <a:schemeClr val="tx1"/>
              </a:buClr>
              <a:buSzPct val="70000"/>
              <a:buFont typeface="Arial" panose="020B0604020202020204" pitchFamily="34" charset="0"/>
              <a:buChar char="•"/>
              <a:defRPr/>
            </a:pPr>
            <a:r>
              <a:rPr lang="en-US" sz="3000" dirty="0">
                <a:effectLst>
                  <a:outerShdw blurRad="38100" dist="38100" dir="2700000" algn="tl">
                    <a:srgbClr val="000000"/>
                  </a:outerShdw>
                </a:effectLst>
              </a:rPr>
              <a:t>Benefit Function </a:t>
            </a:r>
            <a:r>
              <a:rPr lang="en-US" sz="3000" dirty="0" smtClean="0">
                <a:effectLst>
                  <a:outerShdw blurRad="38100" dist="38100" dir="2700000" algn="tl">
                    <a:srgbClr val="000000"/>
                  </a:outerShdw>
                </a:effectLst>
              </a:rPr>
              <a:t>Transfer (transfer a function from one study)—Allows </a:t>
            </a:r>
            <a:r>
              <a:rPr lang="en-US" sz="3000" dirty="0">
                <a:effectLst>
                  <a:outerShdw blurRad="38100" dist="38100" dir="2700000" algn="tl">
                    <a:srgbClr val="000000"/>
                  </a:outerShdw>
                </a:effectLst>
              </a:rPr>
              <a:t>adjustments for some differences between study and policy sites, but accuracy depends </a:t>
            </a:r>
            <a:r>
              <a:rPr lang="en-US" sz="3000" dirty="0" smtClean="0">
                <a:effectLst>
                  <a:outerShdw blurRad="38100" dist="38100" dir="2700000" algn="tl">
                    <a:srgbClr val="000000"/>
                  </a:outerShdw>
                </a:effectLst>
              </a:rPr>
              <a:t>on </a:t>
            </a:r>
            <a:r>
              <a:rPr lang="en-US" sz="3000" dirty="0">
                <a:effectLst>
                  <a:outerShdw blurRad="38100" dist="38100" dir="2700000" algn="tl">
                    <a:srgbClr val="000000"/>
                  </a:outerShdw>
                </a:effectLst>
              </a:rPr>
              <a:t>site similarity.</a:t>
            </a:r>
          </a:p>
          <a:p>
            <a:pPr marL="457200" indent="-457200" eaLnBrk="1" hangingPunct="1">
              <a:lnSpc>
                <a:spcPct val="80000"/>
              </a:lnSpc>
              <a:spcBef>
                <a:spcPct val="50000"/>
              </a:spcBef>
              <a:buClr>
                <a:schemeClr val="tx1"/>
              </a:buClr>
              <a:buSzPct val="70000"/>
              <a:buFont typeface="Arial" panose="020B0604020202020204" pitchFamily="34" charset="0"/>
              <a:buChar char="•"/>
              <a:defRPr/>
            </a:pPr>
            <a:r>
              <a:rPr lang="en-US" sz="3000" dirty="0" smtClean="0">
                <a:effectLst>
                  <a:outerShdw blurRad="38100" dist="38100" dir="2700000" algn="tl">
                    <a:srgbClr val="000000"/>
                  </a:outerShdw>
                </a:effectLst>
              </a:rPr>
              <a:t>Meta-Analysis (transfer a function calculated from the results of many studies)—Most </a:t>
            </a:r>
            <a:r>
              <a:rPr lang="en-US" sz="3000" dirty="0">
                <a:effectLst>
                  <a:outerShdw blurRad="38100" dist="38100" dir="2700000" algn="tl">
                    <a:srgbClr val="000000"/>
                  </a:outerShdw>
                </a:effectLst>
              </a:rPr>
              <a:t>flexible approach and does not require site-to-site </a:t>
            </a:r>
            <a:r>
              <a:rPr lang="en-US" sz="3000" dirty="0" smtClean="0">
                <a:effectLst>
                  <a:outerShdw blurRad="38100" dist="38100" dir="2700000" algn="tl">
                    <a:srgbClr val="000000"/>
                  </a:outerShdw>
                </a:effectLst>
              </a:rPr>
              <a:t>similarity, </a:t>
            </a:r>
            <a:r>
              <a:rPr lang="en-US" sz="3000" dirty="0">
                <a:effectLst>
                  <a:outerShdw blurRad="38100" dist="38100" dir="2700000" algn="tl">
                    <a:srgbClr val="000000"/>
                  </a:outerShdw>
                </a:effectLst>
              </a:rPr>
              <a:t>but can be sensitive to statistical </a:t>
            </a:r>
            <a:r>
              <a:rPr lang="en-US" sz="3000" dirty="0" smtClean="0">
                <a:effectLst>
                  <a:outerShdw blurRad="38100" dist="38100" dir="2700000" algn="tl">
                    <a:srgbClr val="000000"/>
                  </a:outerShdw>
                </a:effectLst>
              </a:rPr>
              <a:t>methods.</a:t>
            </a:r>
            <a:endParaRPr lang="en-US" sz="3000" dirty="0">
              <a:effectLst>
                <a:outerShdw blurRad="38100" dist="38100" dir="2700000" algn="tl">
                  <a:srgbClr val="000000"/>
                </a:outerShdw>
              </a:effectLst>
            </a:endParaRPr>
          </a:p>
        </p:txBody>
      </p:sp>
    </p:spTree>
    <p:extLst>
      <p:ext uri="{BB962C8B-B14F-4D97-AF65-F5344CB8AC3E}">
        <p14:creationId xmlns:p14="http://schemas.microsoft.com/office/powerpoint/2010/main" val="2963867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a:lum bright="-50000"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nchor="ctr" anchorCtr="1"/>
          <a:lstStyle/>
          <a:p>
            <a:pPr algn="ctr" eaLnBrk="1" hangingPunct="1">
              <a:defRPr/>
            </a:pPr>
            <a:r>
              <a:rPr lang="en-US" sz="3200" dirty="0" smtClean="0">
                <a:solidFill>
                  <a:schemeClr val="tx2"/>
                </a:solidFill>
                <a:effectLst>
                  <a:outerShdw blurRad="38100" dist="38100" dir="2700000" algn="tl">
                    <a:srgbClr val="000000"/>
                  </a:outerShdw>
                </a:effectLst>
              </a:rPr>
              <a:t>An Example: Meta-Analysis Benefit </a:t>
            </a:r>
            <a:r>
              <a:rPr lang="en-US" sz="3200" dirty="0">
                <a:solidFill>
                  <a:schemeClr val="tx2"/>
                </a:solidFill>
                <a:effectLst>
                  <a:outerShdw blurRad="38100" dist="38100" dir="2700000" algn="tl">
                    <a:srgbClr val="000000"/>
                  </a:outerShdw>
                </a:effectLst>
              </a:rPr>
              <a:t>Transfer</a:t>
            </a:r>
          </a:p>
        </p:txBody>
      </p:sp>
      <p:sp>
        <p:nvSpPr>
          <p:cNvPr id="4" name="Rectangle 3"/>
          <p:cNvSpPr>
            <a:spLocks noChangeArrowheads="1"/>
          </p:cNvSpPr>
          <p:nvPr/>
        </p:nvSpPr>
        <p:spPr bwMode="auto">
          <a:xfrm>
            <a:off x="457200" y="1244586"/>
            <a:ext cx="8229600" cy="990600"/>
          </a:xfrm>
          <a:prstGeom prst="rect">
            <a:avLst/>
          </a:prstGeom>
          <a:noFill/>
          <a:ln w="9525">
            <a:noFill/>
            <a:miter lim="800000"/>
            <a:headEnd/>
            <a:tailEnd/>
          </a:ln>
          <a:effectLst/>
        </p:spPr>
        <p:txBody>
          <a:bodyPr/>
          <a:lstStyle/>
          <a:p>
            <a:pPr marL="457200" indent="-457200">
              <a:lnSpc>
                <a:spcPct val="85000"/>
              </a:lnSpc>
              <a:spcBef>
                <a:spcPct val="40000"/>
              </a:spcBef>
              <a:buClr>
                <a:schemeClr val="tx1"/>
              </a:buClr>
              <a:buSzPct val="70000"/>
              <a:buFont typeface="Arial" panose="020B0604020202020204" pitchFamily="34" charset="0"/>
              <a:buChar char="•"/>
              <a:defRPr/>
            </a:pPr>
            <a:r>
              <a:rPr lang="en-US" sz="2600" dirty="0">
                <a:effectLst>
                  <a:outerShdw blurRad="38100" dist="38100" dir="2700000" algn="tl">
                    <a:srgbClr val="000000"/>
                  </a:outerShdw>
                </a:effectLst>
              </a:rPr>
              <a:t>R</a:t>
            </a:r>
            <a:r>
              <a:rPr lang="en-US" sz="2600" dirty="0" smtClean="0">
                <a:effectLst>
                  <a:outerShdw blurRad="38100" dist="38100" dir="2700000" algn="tl">
                    <a:srgbClr val="000000"/>
                  </a:outerShdw>
                </a:effectLst>
              </a:rPr>
              <a:t>esults of Stapler and Johnston (2009) show how transfers can account for value differences across service types (e.g., types of fish). </a:t>
            </a:r>
            <a:endParaRPr lang="en-US" sz="2600" dirty="0">
              <a:effectLst>
                <a:outerShdw blurRad="38100" dist="38100" dir="2700000" algn="tl">
                  <a:srgbClr val="000000"/>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1529802878"/>
              </p:ext>
            </p:extLst>
          </p:nvPr>
        </p:nvGraphicFramePr>
        <p:xfrm>
          <a:off x="914400" y="2392140"/>
          <a:ext cx="7239001" cy="4224342"/>
        </p:xfrm>
        <a:graphic>
          <a:graphicData uri="http://schemas.openxmlformats.org/drawingml/2006/table">
            <a:tbl>
              <a:tblPr/>
              <a:tblGrid>
                <a:gridCol w="1331895"/>
                <a:gridCol w="1022136"/>
                <a:gridCol w="842517"/>
                <a:gridCol w="842517"/>
                <a:gridCol w="842517"/>
                <a:gridCol w="790325"/>
                <a:gridCol w="783547"/>
                <a:gridCol w="783547"/>
              </a:tblGrid>
              <a:tr h="213375">
                <a:tc gridSpan="8">
                  <a:txBody>
                    <a:bodyPr/>
                    <a:lstStyle/>
                    <a:p>
                      <a:pPr marL="0" marR="0" algn="ctr">
                        <a:spcBef>
                          <a:spcPts val="600"/>
                        </a:spcBef>
                        <a:spcAft>
                          <a:spcPts val="600"/>
                        </a:spcAft>
                      </a:pPr>
                      <a:r>
                        <a:rPr lang="en-US" sz="1400" b="1" dirty="0" smtClean="0">
                          <a:solidFill>
                            <a:srgbClr val="FFFFFF"/>
                          </a:solidFill>
                          <a:latin typeface="+mj-lt"/>
                          <a:ea typeface="Times New Roman"/>
                          <a:cs typeface="Times New Roman"/>
                        </a:rPr>
                        <a:t>Mean Predicted Marginal </a:t>
                      </a:r>
                      <a:r>
                        <a:rPr lang="en-US" sz="1400" b="1" dirty="0">
                          <a:solidFill>
                            <a:srgbClr val="FFFFFF"/>
                          </a:solidFill>
                          <a:latin typeface="+mj-lt"/>
                          <a:ea typeface="Times New Roman"/>
                          <a:cs typeface="Times New Roman"/>
                        </a:rPr>
                        <a:t>Value per Fish, by Region and Species</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6749">
                <a:tc>
                  <a:txBody>
                    <a:bodyPr/>
                    <a:lstStyle/>
                    <a:p>
                      <a:pPr marL="0" marR="0">
                        <a:spcBef>
                          <a:spcPts val="0"/>
                        </a:spcBef>
                        <a:spcAft>
                          <a:spcPts val="0"/>
                        </a:spcAft>
                      </a:pPr>
                      <a:r>
                        <a:rPr lang="en-US" sz="1400" b="1" dirty="0">
                          <a:solidFill>
                            <a:srgbClr val="FFFFFF"/>
                          </a:solidFill>
                          <a:latin typeface="+mj-lt"/>
                          <a:ea typeface="Times New Roman"/>
                          <a:cs typeface="Times New Roman"/>
                        </a:rPr>
                        <a:t>Species</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b="1" dirty="0">
                          <a:solidFill>
                            <a:srgbClr val="FFFFFF"/>
                          </a:solidFill>
                          <a:latin typeface="+mj-lt"/>
                          <a:ea typeface="Times New Roman"/>
                          <a:cs typeface="Times New Roman"/>
                        </a:rPr>
                        <a:t>California</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b="1" dirty="0">
                          <a:solidFill>
                            <a:srgbClr val="FFFFFF"/>
                          </a:solidFill>
                          <a:latin typeface="+mj-lt"/>
                          <a:ea typeface="Times New Roman"/>
                          <a:cs typeface="Times New Roman"/>
                        </a:rPr>
                        <a:t>North Atlantic</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b="1" dirty="0">
                          <a:solidFill>
                            <a:srgbClr val="FFFFFF"/>
                          </a:solidFill>
                          <a:latin typeface="+mj-lt"/>
                          <a:ea typeface="Times New Roman"/>
                          <a:cs typeface="Times New Roman"/>
                        </a:rPr>
                        <a:t>Mid-Atlantic</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b="1" dirty="0">
                          <a:solidFill>
                            <a:srgbClr val="FFFFFF"/>
                          </a:solidFill>
                          <a:latin typeface="+mj-lt"/>
                          <a:ea typeface="Times New Roman"/>
                          <a:cs typeface="Times New Roman"/>
                        </a:rPr>
                        <a:t>South Atlantic</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b="1" dirty="0">
                          <a:solidFill>
                            <a:srgbClr val="FFFFFF"/>
                          </a:solidFill>
                          <a:latin typeface="+mj-lt"/>
                          <a:ea typeface="Times New Roman"/>
                          <a:cs typeface="Times New Roman"/>
                        </a:rPr>
                        <a:t>Gulf of Mexico</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b="1" dirty="0">
                          <a:solidFill>
                            <a:srgbClr val="FFFFFF"/>
                          </a:solidFill>
                          <a:latin typeface="+mj-lt"/>
                          <a:ea typeface="Times New Roman"/>
                          <a:cs typeface="Times New Roman"/>
                        </a:rPr>
                        <a:t>Great Lakes</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b="1" dirty="0">
                          <a:solidFill>
                            <a:srgbClr val="FFFFFF"/>
                          </a:solidFill>
                          <a:latin typeface="+mj-lt"/>
                          <a:ea typeface="Times New Roman"/>
                          <a:cs typeface="Times New Roman"/>
                        </a:rPr>
                        <a:t>Inland</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5">
                <a:tc>
                  <a:txBody>
                    <a:bodyPr/>
                    <a:lstStyle/>
                    <a:p>
                      <a:pPr marL="0" marR="0">
                        <a:spcBef>
                          <a:spcPts val="0"/>
                        </a:spcBef>
                        <a:spcAft>
                          <a:spcPts val="0"/>
                        </a:spcAft>
                      </a:pPr>
                      <a:r>
                        <a:rPr lang="en-US" sz="1400" b="1" dirty="0">
                          <a:solidFill>
                            <a:srgbClr val="FFFFFF"/>
                          </a:solidFill>
                          <a:latin typeface="+mj-lt"/>
                          <a:ea typeface="Times New Roman"/>
                          <a:cs typeface="Times New Roman"/>
                        </a:rPr>
                        <a:t>big game</a:t>
                      </a:r>
                      <a:endParaRPr lang="en-US" sz="1400" b="1"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$12.32</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$6.19</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$5.95</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$13.57</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$13.26</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dirty="0">
                          <a:solidFill>
                            <a:srgbClr val="FFFFFF"/>
                          </a:solidFill>
                          <a:latin typeface="+mj-lt"/>
                          <a:ea typeface="Times New Roman"/>
                          <a:cs typeface="Times New Roman"/>
                        </a:rPr>
                        <a:t> </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5">
                <a:tc>
                  <a:txBody>
                    <a:bodyPr/>
                    <a:lstStyle/>
                    <a:p>
                      <a:pPr marL="0" marR="0">
                        <a:spcBef>
                          <a:spcPts val="0"/>
                        </a:spcBef>
                        <a:spcAft>
                          <a:spcPts val="0"/>
                        </a:spcAft>
                      </a:pPr>
                      <a:r>
                        <a:rPr lang="en-US" sz="1400" b="1" dirty="0">
                          <a:solidFill>
                            <a:srgbClr val="FFFFFF"/>
                          </a:solidFill>
                          <a:latin typeface="+mj-lt"/>
                          <a:ea typeface="Times New Roman"/>
                          <a:cs typeface="Times New Roman"/>
                        </a:rPr>
                        <a:t>small game</a:t>
                      </a:r>
                      <a:endParaRPr lang="en-US" sz="1400" b="1"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$6.38</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$5.22</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$5.19</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$5.03</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$4.95</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$4.71</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5">
                <a:tc>
                  <a:txBody>
                    <a:bodyPr/>
                    <a:lstStyle/>
                    <a:p>
                      <a:pPr marL="0" marR="0">
                        <a:spcBef>
                          <a:spcPts val="0"/>
                        </a:spcBef>
                        <a:spcAft>
                          <a:spcPts val="0"/>
                        </a:spcAft>
                      </a:pPr>
                      <a:r>
                        <a:rPr lang="en-US" sz="1400" b="1" dirty="0">
                          <a:solidFill>
                            <a:srgbClr val="FFFFFF"/>
                          </a:solidFill>
                          <a:latin typeface="+mj-lt"/>
                          <a:ea typeface="Times New Roman"/>
                          <a:cs typeface="Times New Roman"/>
                        </a:rPr>
                        <a:t>flatfish</a:t>
                      </a:r>
                      <a:endParaRPr lang="en-US" sz="1400" b="1"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$8.57</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$5.24</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$4.94</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$4.93</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$4.82</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dirty="0">
                          <a:solidFill>
                            <a:srgbClr val="FFFFFF"/>
                          </a:solidFill>
                          <a:latin typeface="+mj-lt"/>
                          <a:ea typeface="Times New Roman"/>
                          <a:cs typeface="Times New Roman"/>
                        </a:rPr>
                        <a:t> </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3595">
                <a:tc>
                  <a:txBody>
                    <a:bodyPr/>
                    <a:lstStyle/>
                    <a:p>
                      <a:pPr marL="0" marR="0">
                        <a:spcBef>
                          <a:spcPts val="0"/>
                        </a:spcBef>
                        <a:spcAft>
                          <a:spcPts val="0"/>
                        </a:spcAft>
                      </a:pPr>
                      <a:r>
                        <a:rPr lang="en-US" sz="1400" b="1" dirty="0">
                          <a:solidFill>
                            <a:srgbClr val="FFFFFF"/>
                          </a:solidFill>
                          <a:latin typeface="+mj-lt"/>
                          <a:ea typeface="Times New Roman"/>
                          <a:cs typeface="Times New Roman"/>
                        </a:rPr>
                        <a:t>other saltwater</a:t>
                      </a:r>
                      <a:endParaRPr lang="en-US" sz="1400" b="1"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$2.60</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$2.62</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$2.56</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$2.50</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$2.44</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$2.54</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5">
                <a:tc>
                  <a:txBody>
                    <a:bodyPr/>
                    <a:lstStyle/>
                    <a:p>
                      <a:pPr marL="0" marR="0">
                        <a:spcBef>
                          <a:spcPts val="0"/>
                        </a:spcBef>
                        <a:spcAft>
                          <a:spcPts val="0"/>
                        </a:spcAft>
                      </a:pPr>
                      <a:r>
                        <a:rPr lang="en-US" sz="1400" b="1" dirty="0">
                          <a:solidFill>
                            <a:schemeClr val="tx1"/>
                          </a:solidFill>
                          <a:latin typeface="+mj-lt"/>
                          <a:ea typeface="Times New Roman"/>
                          <a:cs typeface="Times New Roman"/>
                        </a:rPr>
                        <a:t>salmon</a:t>
                      </a:r>
                      <a:endParaRPr lang="en-US" sz="1400" b="1" dirty="0">
                        <a:solidFill>
                          <a:schemeClr val="tx1"/>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chemeClr val="tx1"/>
                          </a:solidFill>
                          <a:latin typeface="+mj-lt"/>
                          <a:ea typeface="Times New Roman"/>
                          <a:cs typeface="Times New Roman"/>
                        </a:rPr>
                        <a:t>$13.67</a:t>
                      </a:r>
                      <a:endParaRPr lang="en-US" sz="1400" dirty="0">
                        <a:solidFill>
                          <a:schemeClr val="tx1"/>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 </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 </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dirty="0">
                          <a:solidFill>
                            <a:srgbClr val="FFFFFF"/>
                          </a:solidFill>
                          <a:latin typeface="+mj-lt"/>
                          <a:ea typeface="Times New Roman"/>
                          <a:cs typeface="Times New Roman"/>
                        </a:rPr>
                        <a:t> </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dirty="0">
                          <a:solidFill>
                            <a:srgbClr val="FFFFFF"/>
                          </a:solidFill>
                          <a:latin typeface="+mj-lt"/>
                          <a:ea typeface="Times New Roman"/>
                          <a:cs typeface="Times New Roman"/>
                        </a:rPr>
                        <a:t> </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$11.66</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$13.88</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5">
                <a:tc>
                  <a:txBody>
                    <a:bodyPr/>
                    <a:lstStyle/>
                    <a:p>
                      <a:pPr marL="0" marR="0">
                        <a:spcBef>
                          <a:spcPts val="0"/>
                        </a:spcBef>
                        <a:spcAft>
                          <a:spcPts val="0"/>
                        </a:spcAft>
                      </a:pPr>
                      <a:r>
                        <a:rPr lang="en-US" sz="1400" b="1" dirty="0">
                          <a:solidFill>
                            <a:srgbClr val="FFFFFF"/>
                          </a:solidFill>
                          <a:latin typeface="+mj-lt"/>
                          <a:ea typeface="Times New Roman"/>
                          <a:cs typeface="Times New Roman"/>
                        </a:rPr>
                        <a:t>steelhead</a:t>
                      </a:r>
                      <a:endParaRPr lang="en-US" sz="1400" b="1"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$11.25</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dirty="0">
                          <a:solidFill>
                            <a:srgbClr val="FFFFFF"/>
                          </a:solidFill>
                          <a:latin typeface="+mj-lt"/>
                          <a:ea typeface="Times New Roman"/>
                          <a:cs typeface="Times New Roman"/>
                        </a:rPr>
                        <a:t> </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dirty="0">
                          <a:solidFill>
                            <a:srgbClr val="FFFFFF"/>
                          </a:solidFill>
                          <a:latin typeface="+mj-lt"/>
                          <a:ea typeface="Times New Roman"/>
                          <a:cs typeface="Times New Roman"/>
                        </a:rPr>
                        <a:t> </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dirty="0">
                          <a:solidFill>
                            <a:srgbClr val="FFFFFF"/>
                          </a:solidFill>
                          <a:latin typeface="+mj-lt"/>
                          <a:ea typeface="Times New Roman"/>
                          <a:cs typeface="Times New Roman"/>
                        </a:rPr>
                        <a:t> </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dirty="0">
                          <a:solidFill>
                            <a:srgbClr val="FFFFFF"/>
                          </a:solidFill>
                          <a:latin typeface="+mj-lt"/>
                          <a:ea typeface="Times New Roman"/>
                          <a:cs typeface="Times New Roman"/>
                        </a:rPr>
                        <a:t> </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$12.57</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$11.42</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5">
                <a:tc>
                  <a:txBody>
                    <a:bodyPr/>
                    <a:lstStyle/>
                    <a:p>
                      <a:pPr marL="0" marR="0">
                        <a:spcBef>
                          <a:spcPts val="0"/>
                        </a:spcBef>
                        <a:spcAft>
                          <a:spcPts val="0"/>
                        </a:spcAft>
                      </a:pPr>
                      <a:r>
                        <a:rPr lang="en-US" sz="1400" b="1" dirty="0">
                          <a:solidFill>
                            <a:srgbClr val="FFFFFF"/>
                          </a:solidFill>
                          <a:latin typeface="+mj-lt"/>
                          <a:ea typeface="Times New Roman"/>
                          <a:cs typeface="Times New Roman"/>
                        </a:rPr>
                        <a:t>musky</a:t>
                      </a:r>
                      <a:endParaRPr lang="en-US" sz="1400" b="1"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$61.37</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$64.71</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5">
                <a:tc>
                  <a:txBody>
                    <a:bodyPr/>
                    <a:lstStyle/>
                    <a:p>
                      <a:pPr marL="0" marR="0">
                        <a:spcBef>
                          <a:spcPts val="0"/>
                        </a:spcBef>
                        <a:spcAft>
                          <a:spcPts val="0"/>
                        </a:spcAft>
                      </a:pPr>
                      <a:r>
                        <a:rPr lang="en-US" sz="1400" b="1" dirty="0">
                          <a:solidFill>
                            <a:srgbClr val="FFFFFF"/>
                          </a:solidFill>
                          <a:latin typeface="+mj-lt"/>
                          <a:ea typeface="Times New Roman"/>
                          <a:cs typeface="Times New Roman"/>
                        </a:rPr>
                        <a:t>walleye/pike</a:t>
                      </a:r>
                      <a:endParaRPr lang="en-US" sz="1400" b="1"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$3.61</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$3.60</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5">
                <a:tc>
                  <a:txBody>
                    <a:bodyPr/>
                    <a:lstStyle/>
                    <a:p>
                      <a:pPr marL="0" marR="0">
                        <a:spcBef>
                          <a:spcPts val="0"/>
                        </a:spcBef>
                        <a:spcAft>
                          <a:spcPts val="0"/>
                        </a:spcAft>
                      </a:pPr>
                      <a:r>
                        <a:rPr lang="en-US" sz="1400" b="1" dirty="0">
                          <a:solidFill>
                            <a:srgbClr val="FFFFFF"/>
                          </a:solidFill>
                          <a:latin typeface="+mj-lt"/>
                          <a:ea typeface="Times New Roman"/>
                          <a:cs typeface="Times New Roman"/>
                        </a:rPr>
                        <a:t>bass</a:t>
                      </a:r>
                      <a:endParaRPr lang="en-US" sz="1400" b="1"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$7.52</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$7.92</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5">
                <a:tc>
                  <a:txBody>
                    <a:bodyPr/>
                    <a:lstStyle/>
                    <a:p>
                      <a:pPr marL="0" marR="0">
                        <a:spcBef>
                          <a:spcPts val="0"/>
                        </a:spcBef>
                        <a:spcAft>
                          <a:spcPts val="0"/>
                        </a:spcAft>
                      </a:pPr>
                      <a:r>
                        <a:rPr lang="en-US" sz="1400" b="1" dirty="0">
                          <a:solidFill>
                            <a:srgbClr val="FFFFFF"/>
                          </a:solidFill>
                          <a:latin typeface="+mj-lt"/>
                          <a:ea typeface="Times New Roman"/>
                          <a:cs typeface="Times New Roman"/>
                        </a:rPr>
                        <a:t>panfish</a:t>
                      </a:r>
                      <a:endParaRPr lang="en-US" sz="1400" b="1"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$0.93</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$0.93</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$1.17</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$0.93</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5">
                <a:tc>
                  <a:txBody>
                    <a:bodyPr/>
                    <a:lstStyle/>
                    <a:p>
                      <a:pPr marL="0" marR="0">
                        <a:spcBef>
                          <a:spcPts val="0"/>
                        </a:spcBef>
                        <a:spcAft>
                          <a:spcPts val="0"/>
                        </a:spcAft>
                      </a:pPr>
                      <a:r>
                        <a:rPr lang="en-US" sz="1400" b="1" dirty="0">
                          <a:solidFill>
                            <a:srgbClr val="FFFFFF"/>
                          </a:solidFill>
                          <a:latin typeface="+mj-lt"/>
                          <a:ea typeface="Times New Roman"/>
                          <a:cs typeface="Times New Roman"/>
                        </a:rPr>
                        <a:t>rainbow trout</a:t>
                      </a:r>
                      <a:endParaRPr lang="en-US" sz="1400" b="1"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$7.38</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$2.84</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75">
                <a:tc>
                  <a:txBody>
                    <a:bodyPr/>
                    <a:lstStyle/>
                    <a:p>
                      <a:pPr marL="0" marR="0">
                        <a:spcBef>
                          <a:spcPts val="0"/>
                        </a:spcBef>
                        <a:spcAft>
                          <a:spcPts val="0"/>
                        </a:spcAft>
                      </a:pPr>
                      <a:r>
                        <a:rPr lang="en-US" sz="1400" b="1" dirty="0">
                          <a:solidFill>
                            <a:srgbClr val="FFFFFF"/>
                          </a:solidFill>
                          <a:latin typeface="+mj-lt"/>
                          <a:ea typeface="Times New Roman"/>
                          <a:cs typeface="Times New Roman"/>
                        </a:rPr>
                        <a:t>other trout</a:t>
                      </a:r>
                      <a:endParaRPr lang="en-US" sz="1400" b="1"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FFFFFF"/>
                        </a:solidFill>
                        <a:latin typeface="+mj-lt"/>
                        <a:ea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$8.29</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$2.48</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6749">
                <a:tc>
                  <a:txBody>
                    <a:bodyPr/>
                    <a:lstStyle/>
                    <a:p>
                      <a:pPr marL="0" marR="0">
                        <a:spcBef>
                          <a:spcPts val="0"/>
                        </a:spcBef>
                        <a:spcAft>
                          <a:spcPts val="0"/>
                        </a:spcAft>
                      </a:pPr>
                      <a:r>
                        <a:rPr lang="en-US" sz="1400" b="1" dirty="0">
                          <a:solidFill>
                            <a:srgbClr val="FFFFFF"/>
                          </a:solidFill>
                          <a:latin typeface="+mj-lt"/>
                          <a:ea typeface="Times New Roman"/>
                          <a:cs typeface="Times New Roman"/>
                        </a:rPr>
                        <a:t>generic freshwater</a:t>
                      </a:r>
                      <a:endParaRPr lang="en-US" sz="1400" b="1"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dirty="0">
                          <a:solidFill>
                            <a:srgbClr val="FFFFFF"/>
                          </a:solidFill>
                          <a:latin typeface="+mj-lt"/>
                          <a:ea typeface="Times New Roman"/>
                          <a:cs typeface="Times New Roman"/>
                        </a:rPr>
                        <a:t> </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dirty="0">
                          <a:solidFill>
                            <a:srgbClr val="FFFFFF"/>
                          </a:solidFill>
                          <a:latin typeface="+mj-lt"/>
                          <a:ea typeface="Times New Roman"/>
                          <a:cs typeface="Times New Roman"/>
                        </a:rPr>
                        <a:t> </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dirty="0">
                          <a:solidFill>
                            <a:srgbClr val="FFFFFF"/>
                          </a:solidFill>
                          <a:latin typeface="+mj-lt"/>
                          <a:ea typeface="Times New Roman"/>
                          <a:cs typeface="Times New Roman"/>
                        </a:rPr>
                        <a:t> </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dirty="0">
                          <a:solidFill>
                            <a:srgbClr val="FFFFFF"/>
                          </a:solidFill>
                          <a:latin typeface="+mj-lt"/>
                          <a:ea typeface="Times New Roman"/>
                          <a:cs typeface="Times New Roman"/>
                        </a:rPr>
                        <a:t> </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dirty="0">
                          <a:solidFill>
                            <a:srgbClr val="FFFFFF"/>
                          </a:solidFill>
                          <a:latin typeface="+mj-lt"/>
                          <a:ea typeface="Times New Roman"/>
                          <a:cs typeface="Times New Roman"/>
                        </a:rPr>
                        <a:t> </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$5.46</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$1.96</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6749">
                <a:tc>
                  <a:txBody>
                    <a:bodyPr/>
                    <a:lstStyle/>
                    <a:p>
                      <a:pPr marL="0" marR="0">
                        <a:spcBef>
                          <a:spcPts val="0"/>
                        </a:spcBef>
                        <a:spcAft>
                          <a:spcPts val="0"/>
                        </a:spcAft>
                      </a:pPr>
                      <a:r>
                        <a:rPr lang="en-US" sz="1400" b="1" dirty="0">
                          <a:solidFill>
                            <a:srgbClr val="FFFFFF"/>
                          </a:solidFill>
                          <a:latin typeface="+mj-lt"/>
                          <a:ea typeface="Times New Roman"/>
                          <a:cs typeface="Times New Roman"/>
                        </a:rPr>
                        <a:t>generic saltwater</a:t>
                      </a:r>
                      <a:endParaRPr lang="en-US" sz="1400" b="1"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$2.73</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$2.64</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$2.85</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$2.51</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$3.22</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400" dirty="0">
                          <a:solidFill>
                            <a:srgbClr val="FFFFFF"/>
                          </a:solidFill>
                          <a:latin typeface="+mj-lt"/>
                          <a:ea typeface="Times New Roman"/>
                          <a:cs typeface="Times New Roman"/>
                        </a:rPr>
                        <a:t> </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spcBef>
                          <a:spcPts val="0"/>
                        </a:spcBef>
                        <a:spcAft>
                          <a:spcPts val="0"/>
                        </a:spcAft>
                      </a:pPr>
                      <a:r>
                        <a:rPr lang="en-US" sz="1400" dirty="0">
                          <a:solidFill>
                            <a:srgbClr val="FFFFFF"/>
                          </a:solidFill>
                          <a:latin typeface="+mj-lt"/>
                          <a:ea typeface="Times New Roman"/>
                          <a:cs typeface="Times New Roman"/>
                        </a:rPr>
                        <a:t>$2.79</a:t>
                      </a:r>
                      <a:endParaRPr lang="en-US" sz="1400" dirty="0">
                        <a:solidFill>
                          <a:srgbClr val="FFFFFF"/>
                        </a:solidFill>
                        <a:latin typeface="+mj-lt"/>
                        <a:ea typeface="Calibri"/>
                        <a:cs typeface="Times New Roman"/>
                      </a:endParaRPr>
                    </a:p>
                  </a:txBody>
                  <a:tcPr marL="61645" marR="61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990400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lum bright="-50000" contrast="-4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t>Common Errors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Measuring the “total value” of large ecosystems.</a:t>
            </a:r>
          </a:p>
          <a:p>
            <a:r>
              <a:rPr lang="en-US" dirty="0" smtClean="0"/>
              <a:t>Scaling-up results from small scale studies, or transferring “values per hectare.”</a:t>
            </a:r>
          </a:p>
          <a:p>
            <a:r>
              <a:rPr lang="en-US" dirty="0" smtClean="0"/>
              <a:t>Using replacement or damage costs to measure values.</a:t>
            </a:r>
          </a:p>
          <a:p>
            <a:r>
              <a:rPr lang="en-US" dirty="0" smtClean="0"/>
              <a:t>Using economic impacts such as jobs and revenues to measure values.</a:t>
            </a:r>
          </a:p>
          <a:p>
            <a:r>
              <a:rPr lang="en-US" dirty="0" smtClean="0"/>
              <a:t>Double counting (confusing intermediate and final services).</a:t>
            </a:r>
          </a:p>
          <a:p>
            <a:r>
              <a:rPr lang="en-US" dirty="0" smtClean="0"/>
              <a:t>Using cost- or donor-based methods such as EMERGY</a:t>
            </a:r>
            <a:r>
              <a:rPr lang="en-US" dirty="0"/>
              <a:t> </a:t>
            </a:r>
            <a:r>
              <a:rPr lang="en-US" dirty="0" smtClean="0"/>
              <a:t>(confusing costs and benefits).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cstate="print">
            <a:lum bright="-50000" contrast="-4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r>
              <a:rPr lang="en-US" dirty="0"/>
              <a:t>Frameworks and methods for ecosystem service valuation are well-developed.</a:t>
            </a:r>
          </a:p>
          <a:p>
            <a:r>
              <a:rPr lang="en-US" dirty="0" smtClean="0"/>
              <a:t>Economic values relate to choices, tradeoffs and social welfare – not economic activity alone.</a:t>
            </a:r>
          </a:p>
          <a:p>
            <a:r>
              <a:rPr lang="en-US" dirty="0" smtClean="0"/>
              <a:t>No one method can serve all valuation purposes.</a:t>
            </a:r>
          </a:p>
          <a:p>
            <a:r>
              <a:rPr lang="en-US" dirty="0" smtClean="0"/>
              <a:t>It is important to be aware of what is being measured by each method.</a:t>
            </a:r>
          </a:p>
          <a:p>
            <a:r>
              <a:rPr lang="en-US" dirty="0" smtClean="0"/>
              <a:t>Just because a “value” is measured in dollars does not mean it is a valid measure of ecosystem service value—caveat emptor.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lum bright="-48000" contrast="24000"/>
          </a:blip>
          <a:srcRect/>
          <a:stretch>
            <a:fillRect/>
          </a:stretch>
        </p:blipFill>
        <p:spPr bwMode="auto">
          <a:xfrm>
            <a:off x="0" y="0"/>
            <a:ext cx="9139238" cy="6858000"/>
          </a:xfrm>
          <a:prstGeom prst="rect">
            <a:avLst/>
          </a:prstGeom>
          <a:noFill/>
          <a:ln w="9525">
            <a:noFill/>
            <a:miter lim="800000"/>
            <a:headEnd/>
            <a:tailEnd/>
          </a:ln>
        </p:spPr>
      </p:pic>
      <p:sp>
        <p:nvSpPr>
          <p:cNvPr id="3" name="Rectangle 2"/>
          <p:cNvSpPr txBox="1">
            <a:spLocks noChangeArrowheads="1"/>
          </p:cNvSpPr>
          <p:nvPr/>
        </p:nvSpPr>
        <p:spPr>
          <a:xfrm>
            <a:off x="762000" y="619125"/>
            <a:ext cx="7772400" cy="1828800"/>
          </a:xfrm>
          <a:prstGeom prst="rect">
            <a:avLst/>
          </a:prstGeom>
        </p:spPr>
        <p:txBody>
          <a:bodyPr/>
          <a:lstStyle/>
          <a:p>
            <a:pPr algn="ctr" eaLnBrk="1" hangingPunct="1">
              <a:defRPr/>
            </a:pPr>
            <a:r>
              <a:rPr lang="en-US" sz="2800" kern="0" dirty="0">
                <a:effectLst>
                  <a:outerShdw blurRad="38100" dist="38100" dir="2700000" algn="tl">
                    <a:srgbClr val="000000"/>
                  </a:outerShdw>
                </a:effectLst>
                <a:latin typeface="+mj-lt"/>
                <a:ea typeface="+mj-ea"/>
                <a:cs typeface="+mj-cs"/>
              </a:rPr>
              <a:t>Questions?</a:t>
            </a:r>
          </a:p>
          <a:p>
            <a:pPr algn="ctr" eaLnBrk="1" hangingPunct="1">
              <a:defRPr/>
            </a:pPr>
            <a:endParaRPr lang="en-US" sz="2800" kern="0" dirty="0">
              <a:effectLst>
                <a:outerShdw blurRad="38100" dist="38100" dir="2700000" algn="tl">
                  <a:srgbClr val="000000"/>
                </a:outerShdw>
              </a:effectLst>
              <a:latin typeface="+mj-lt"/>
              <a:ea typeface="+mj-ea"/>
              <a:cs typeface="+mj-cs"/>
            </a:endParaRPr>
          </a:p>
          <a:p>
            <a:pPr eaLnBrk="1" hangingPunct="1">
              <a:defRPr/>
            </a:pPr>
            <a:endParaRPr lang="en-US" kern="0" dirty="0">
              <a:effectLst>
                <a:outerShdw blurRad="38100" dist="38100" dir="2700000" algn="tl">
                  <a:srgbClr val="000000"/>
                </a:outerShdw>
              </a:effectLst>
              <a:latin typeface="+mj-lt"/>
              <a:ea typeface="+mj-ea"/>
              <a:cs typeface="+mj-cs"/>
            </a:endParaRPr>
          </a:p>
          <a:p>
            <a:pPr eaLnBrk="1" hangingPunct="1">
              <a:defRPr/>
            </a:pPr>
            <a:endParaRPr lang="en-US" kern="0" dirty="0">
              <a:effectLst>
                <a:outerShdw blurRad="38100" dist="38100" dir="2700000" algn="tl">
                  <a:srgbClr val="000000"/>
                </a:outerShdw>
              </a:effectLst>
              <a:latin typeface="+mj-lt"/>
              <a:ea typeface="+mj-ea"/>
              <a:cs typeface="+mj-cs"/>
            </a:endParaRPr>
          </a:p>
          <a:p>
            <a:pPr eaLnBrk="1" hangingPunct="1">
              <a:defRPr/>
            </a:pPr>
            <a:r>
              <a:rPr lang="en-US" kern="0" dirty="0">
                <a:effectLst>
                  <a:outerShdw blurRad="38100" dist="38100" dir="2700000" algn="tl">
                    <a:srgbClr val="000000"/>
                  </a:outerShdw>
                </a:effectLst>
                <a:latin typeface="+mj-lt"/>
                <a:ea typeface="+mj-ea"/>
                <a:cs typeface="+mj-cs"/>
              </a:rPr>
              <a:t>Robert J. Johnston</a:t>
            </a:r>
          </a:p>
          <a:p>
            <a:pPr eaLnBrk="1" hangingPunct="1">
              <a:defRPr/>
            </a:pPr>
            <a:r>
              <a:rPr lang="en-US" kern="0" dirty="0">
                <a:effectLst>
                  <a:outerShdw blurRad="38100" dist="38100" dir="2700000" algn="tl">
                    <a:srgbClr val="000000"/>
                  </a:outerShdw>
                </a:effectLst>
                <a:latin typeface="+mj-lt"/>
                <a:ea typeface="+mj-ea"/>
                <a:cs typeface="+mj-cs"/>
              </a:rPr>
              <a:t>Director, George Perkins Marsh Institute</a:t>
            </a:r>
          </a:p>
          <a:p>
            <a:pPr eaLnBrk="1" hangingPunct="1">
              <a:defRPr/>
            </a:pPr>
            <a:r>
              <a:rPr lang="en-US" kern="0" dirty="0">
                <a:effectLst>
                  <a:outerShdw blurRad="38100" dist="38100" dir="2700000" algn="tl">
                    <a:srgbClr val="000000"/>
                  </a:outerShdw>
                </a:effectLst>
                <a:latin typeface="+mj-lt"/>
                <a:ea typeface="+mj-ea"/>
                <a:cs typeface="+mj-cs"/>
              </a:rPr>
              <a:t>Professor, Department of Economics</a:t>
            </a:r>
          </a:p>
          <a:p>
            <a:pPr eaLnBrk="1" hangingPunct="1">
              <a:defRPr/>
            </a:pPr>
            <a:r>
              <a:rPr lang="en-US" kern="0" dirty="0">
                <a:effectLst>
                  <a:outerShdw blurRad="38100" dist="38100" dir="2700000" algn="tl">
                    <a:srgbClr val="000000"/>
                  </a:outerShdw>
                </a:effectLst>
                <a:latin typeface="+mj-lt"/>
                <a:ea typeface="+mj-ea"/>
                <a:cs typeface="+mj-cs"/>
              </a:rPr>
              <a:t>Clark University</a:t>
            </a:r>
          </a:p>
          <a:p>
            <a:pPr eaLnBrk="1" hangingPunct="1">
              <a:defRPr/>
            </a:pPr>
            <a:r>
              <a:rPr lang="en-US" kern="0" dirty="0">
                <a:effectLst>
                  <a:outerShdw blurRad="38100" dist="38100" dir="2700000" algn="tl">
                    <a:srgbClr val="000000"/>
                  </a:outerShdw>
                </a:effectLst>
                <a:latin typeface="+mj-lt"/>
                <a:ea typeface="+mj-ea"/>
                <a:cs typeface="+mj-cs"/>
              </a:rPr>
              <a:t>950 Main St.</a:t>
            </a:r>
          </a:p>
          <a:p>
            <a:pPr eaLnBrk="1" hangingPunct="1">
              <a:defRPr/>
            </a:pPr>
            <a:r>
              <a:rPr lang="en-US" kern="0" dirty="0">
                <a:effectLst>
                  <a:outerShdw blurRad="38100" dist="38100" dir="2700000" algn="tl">
                    <a:srgbClr val="000000"/>
                  </a:outerShdw>
                </a:effectLst>
                <a:latin typeface="+mj-lt"/>
                <a:ea typeface="+mj-ea"/>
                <a:cs typeface="+mj-cs"/>
              </a:rPr>
              <a:t>Worcester, MA 01610</a:t>
            </a:r>
          </a:p>
          <a:p>
            <a:pPr eaLnBrk="1" hangingPunct="1">
              <a:defRPr/>
            </a:pPr>
            <a:r>
              <a:rPr lang="en-US" kern="0" dirty="0">
                <a:effectLst>
                  <a:outerShdw blurRad="38100" dist="38100" dir="2700000" algn="tl">
                    <a:srgbClr val="000000"/>
                  </a:outerShdw>
                </a:effectLst>
                <a:latin typeface="+mj-lt"/>
                <a:ea typeface="+mj-ea"/>
                <a:cs typeface="+mj-cs"/>
              </a:rPr>
              <a:t>Phone: (508) 751-4619</a:t>
            </a:r>
          </a:p>
          <a:p>
            <a:pPr eaLnBrk="1" hangingPunct="1">
              <a:defRPr/>
            </a:pPr>
            <a:r>
              <a:rPr lang="en-US" kern="0" dirty="0">
                <a:effectLst>
                  <a:outerShdw blurRad="38100" dist="38100" dir="2700000" algn="tl">
                    <a:srgbClr val="000000"/>
                  </a:outerShdw>
                </a:effectLst>
                <a:latin typeface="+mj-lt"/>
                <a:ea typeface="+mj-ea"/>
                <a:cs typeface="+mj-cs"/>
              </a:rPr>
              <a:t>Email: rjohnston@clarku.edu</a:t>
            </a:r>
          </a:p>
          <a:p>
            <a:pPr eaLnBrk="1" hangingPunct="1">
              <a:defRPr/>
            </a:pPr>
            <a:endParaRPr lang="en-US" sz="2000" kern="0" dirty="0">
              <a:solidFill>
                <a:schemeClr val="tx2"/>
              </a:solidFill>
              <a:effectLst>
                <a:outerShdw blurRad="38100" dist="38100" dir="2700000" algn="tl">
                  <a:srgbClr val="000000"/>
                </a:outerShdw>
              </a:effectLst>
              <a:latin typeface="+mj-lt"/>
              <a:ea typeface="+mj-ea"/>
              <a:cs typeface="+mj-cs"/>
            </a:endParaRPr>
          </a:p>
        </p:txBody>
      </p:sp>
      <p:pic>
        <p:nvPicPr>
          <p:cNvPr id="46084" name="Picture 10"/>
          <p:cNvPicPr>
            <a:picLocks noChangeAspect="1" noChangeArrowheads="1"/>
          </p:cNvPicPr>
          <p:nvPr/>
        </p:nvPicPr>
        <p:blipFill>
          <a:blip r:embed="rId3" cstate="print"/>
          <a:srcRect l="35556" t="24001" r="33333" b="16444"/>
          <a:stretch>
            <a:fillRect/>
          </a:stretch>
        </p:blipFill>
        <p:spPr bwMode="auto">
          <a:xfrm>
            <a:off x="304800" y="304800"/>
            <a:ext cx="669925" cy="801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404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lum bright="-50000" contrast="-4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Ecosystem Service Values</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a:lnSpc>
                <a:spcPct val="95000"/>
              </a:lnSpc>
              <a:spcBef>
                <a:spcPts val="1200"/>
              </a:spcBef>
            </a:pPr>
            <a:r>
              <a:rPr lang="en-US" dirty="0" smtClean="0"/>
              <a:t>Natural ecosystems provide goods and services that improve quality of life.</a:t>
            </a:r>
          </a:p>
          <a:p>
            <a:pPr>
              <a:lnSpc>
                <a:spcPct val="95000"/>
              </a:lnSpc>
              <a:spcBef>
                <a:spcPts val="1200"/>
              </a:spcBef>
            </a:pPr>
            <a:r>
              <a:rPr lang="en-US" dirty="0" smtClean="0"/>
              <a:t>Economic values provide a consistent means to quantify and compare these improvements.  </a:t>
            </a:r>
          </a:p>
          <a:p>
            <a:pPr lvl="1">
              <a:lnSpc>
                <a:spcPct val="95000"/>
              </a:lnSpc>
              <a:spcBef>
                <a:spcPts val="1200"/>
              </a:spcBef>
            </a:pPr>
            <a:r>
              <a:rPr lang="en-US" dirty="0" smtClean="0"/>
              <a:t>Economic values quantify changes in well-being.</a:t>
            </a:r>
          </a:p>
          <a:p>
            <a:pPr>
              <a:lnSpc>
                <a:spcPct val="95000"/>
              </a:lnSpc>
              <a:spcBef>
                <a:spcPts val="1200"/>
              </a:spcBef>
            </a:pPr>
            <a:r>
              <a:rPr lang="en-US" dirty="0" smtClean="0"/>
              <a:t>Ecosystem services cannot (often) be purchased directly in markets. </a:t>
            </a:r>
          </a:p>
          <a:p>
            <a:pPr>
              <a:lnSpc>
                <a:spcPct val="95000"/>
              </a:lnSpc>
              <a:spcBef>
                <a:spcPts val="1200"/>
              </a:spcBef>
            </a:pPr>
            <a:r>
              <a:rPr lang="en-US" dirty="0" smtClean="0"/>
              <a:t>But the theory underlying value estimation is the same as that applied to market goods.  The same rules apply.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cstate="print">
            <a:lum bright="-50000" contrast="-40000"/>
          </a:blip>
          <a:srcRect/>
          <a:stretch>
            <a:fillRect/>
          </a:stretch>
        </p:blipFill>
        <p:spPr bwMode="auto">
          <a:xfrm>
            <a:off x="0" y="0"/>
            <a:ext cx="9144000" cy="6858000"/>
          </a:xfrm>
          <a:prstGeom prst="rect">
            <a:avLst/>
          </a:prstGeom>
          <a:noFill/>
          <a:ln w="9525">
            <a:noFill/>
            <a:miter lim="800000"/>
            <a:headEnd/>
            <a:tailEnd/>
          </a:ln>
        </p:spPr>
      </p:pic>
      <p:sp>
        <p:nvSpPr>
          <p:cNvPr id="3" name="Title 1"/>
          <p:cNvSpPr txBox="1">
            <a:spLocks/>
          </p:cNvSpPr>
          <p:nvPr/>
        </p:nvSpPr>
        <p:spPr>
          <a:xfrm>
            <a:off x="457200" y="274638"/>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Conceptual</a:t>
            </a:r>
            <a:r>
              <a:rPr kumimoji="0" lang="en-US" sz="4400" b="0" i="0" u="none" strike="noStrike" kern="1200" cap="none" spc="0" normalizeH="0" noProof="0" dirty="0" smtClean="0">
                <a:ln>
                  <a:noFill/>
                </a:ln>
                <a:solidFill>
                  <a:schemeClr val="tx1"/>
                </a:solidFill>
                <a:effectLst/>
                <a:uLnTx/>
                <a:uFillTx/>
                <a:latin typeface="+mj-lt"/>
                <a:ea typeface="+mj-ea"/>
                <a:cs typeface="+mj-cs"/>
              </a:rPr>
              <a:t> Model of Ecosystem Service Values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ES Figure 1.jpg"/>
          <p:cNvPicPr>
            <a:picLocks noChangeAspect="1"/>
          </p:cNvPicPr>
          <p:nvPr/>
        </p:nvPicPr>
        <p:blipFill>
          <a:blip r:embed="rId3" cstate="print"/>
          <a:srcRect/>
          <a:stretch>
            <a:fillRect/>
          </a:stretch>
        </p:blipFill>
        <p:spPr bwMode="auto">
          <a:xfrm>
            <a:off x="368300" y="1828800"/>
            <a:ext cx="8534400" cy="42888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lum bright="-50000" contrast="-4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For something to have economic value…</a:t>
            </a:r>
            <a:endParaRPr lang="en-US" dirty="0"/>
          </a:p>
        </p:txBody>
      </p:sp>
      <p:sp>
        <p:nvSpPr>
          <p:cNvPr id="3" name="Content Placeholder 2"/>
          <p:cNvSpPr>
            <a:spLocks noGrp="1"/>
          </p:cNvSpPr>
          <p:nvPr>
            <p:ph idx="1"/>
          </p:nvPr>
        </p:nvSpPr>
        <p:spPr/>
        <p:txBody>
          <a:bodyPr>
            <a:normAutofit lnSpcReduction="10000"/>
          </a:bodyPr>
          <a:lstStyle/>
          <a:p>
            <a:r>
              <a:rPr lang="en-US" dirty="0" smtClean="0"/>
              <a:t>It must be valued either directly or indirectly by humans, because it enhances quality of life</a:t>
            </a:r>
          </a:p>
          <a:p>
            <a:pPr lvl="1"/>
            <a:r>
              <a:rPr lang="en-US" dirty="0" smtClean="0"/>
              <a:t>NO: Whales value Stellwagen Bank as an important feeding area</a:t>
            </a:r>
          </a:p>
          <a:p>
            <a:pPr lvl="1"/>
            <a:r>
              <a:rPr lang="en-US" dirty="0" smtClean="0"/>
              <a:t>YES:  Humans value Stellwagen </a:t>
            </a:r>
            <a:br>
              <a:rPr lang="en-US" dirty="0" smtClean="0"/>
            </a:br>
            <a:r>
              <a:rPr lang="en-US" dirty="0" smtClean="0"/>
              <a:t>Bank because it’s an important </a:t>
            </a:r>
            <a:br>
              <a:rPr lang="en-US" dirty="0" smtClean="0"/>
            </a:br>
            <a:r>
              <a:rPr lang="en-US" dirty="0" smtClean="0"/>
              <a:t>feeding ground for whales and </a:t>
            </a:r>
            <a:br>
              <a:rPr lang="en-US" dirty="0" smtClean="0"/>
            </a:br>
            <a:r>
              <a:rPr lang="en-US" dirty="0" smtClean="0"/>
              <a:t>we like to observe them there </a:t>
            </a:r>
            <a:br>
              <a:rPr lang="en-US" dirty="0" smtClean="0"/>
            </a:br>
            <a:r>
              <a:rPr lang="en-US" dirty="0" smtClean="0"/>
              <a:t>or just know that the ecosystem </a:t>
            </a:r>
            <a:br>
              <a:rPr lang="en-US" dirty="0" smtClean="0"/>
            </a:br>
            <a:r>
              <a:rPr lang="en-US" dirty="0" smtClean="0"/>
              <a:t>is healthy.</a:t>
            </a:r>
          </a:p>
          <a:p>
            <a:endParaRPr lang="en-US" dirty="0"/>
          </a:p>
        </p:txBody>
      </p:sp>
      <p:pic>
        <p:nvPicPr>
          <p:cNvPr id="5" name="Picture 2"/>
          <p:cNvPicPr>
            <a:picLocks noChangeAspect="1" noChangeArrowheads="1"/>
          </p:cNvPicPr>
          <p:nvPr/>
        </p:nvPicPr>
        <p:blipFill>
          <a:blip r:embed="rId3" cstate="print"/>
          <a:srcRect/>
          <a:stretch>
            <a:fillRect/>
          </a:stretch>
        </p:blipFill>
        <p:spPr bwMode="auto">
          <a:xfrm>
            <a:off x="6206836" y="3505200"/>
            <a:ext cx="2662592"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lum bright="-50000" contrast="-4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For something to have economic value…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 must be measured in terms of </a:t>
            </a:r>
            <a:r>
              <a:rPr lang="en-US" b="1" dirty="0" smtClean="0"/>
              <a:t>tradeoffs</a:t>
            </a:r>
            <a:r>
              <a:rPr lang="en-US" dirty="0" smtClean="0"/>
              <a:t>— what is the maximum one would be willing to give up in terms of </a:t>
            </a:r>
          </a:p>
          <a:p>
            <a:pPr lvl="1"/>
            <a:r>
              <a:rPr lang="en-US" dirty="0" smtClean="0"/>
              <a:t>other goods and services (I’ll would be willing to give up my sandwich for a chocolate bar)</a:t>
            </a:r>
          </a:p>
          <a:p>
            <a:pPr lvl="1"/>
            <a:r>
              <a:rPr lang="en-US" dirty="0" smtClean="0"/>
              <a:t>time (it takes an extra hour for me to travel to a better fishing site, but it’s worth it to me)</a:t>
            </a:r>
          </a:p>
          <a:p>
            <a:pPr lvl="1"/>
            <a:r>
              <a:rPr lang="en-US" dirty="0" smtClean="0"/>
              <a:t>money (I’m willing to pay $50 a night more for the room with the ocean view)</a:t>
            </a:r>
          </a:p>
          <a:p>
            <a:r>
              <a:rPr lang="en-US" dirty="0" smtClean="0"/>
              <a:t>Values are often denominated in money terms, although this is not required.</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lum bright="-50000" contrast="-4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a:t>For something to have economic value…</a:t>
            </a:r>
          </a:p>
        </p:txBody>
      </p:sp>
      <p:sp>
        <p:nvSpPr>
          <p:cNvPr id="3" name="Content Placeholder 2"/>
          <p:cNvSpPr>
            <a:spLocks noGrp="1"/>
          </p:cNvSpPr>
          <p:nvPr>
            <p:ph idx="1"/>
          </p:nvPr>
        </p:nvSpPr>
        <p:spPr/>
        <p:txBody>
          <a:bodyPr>
            <a:normAutofit fontScale="92500" lnSpcReduction="20000"/>
          </a:bodyPr>
          <a:lstStyle/>
          <a:p>
            <a:r>
              <a:rPr lang="en-US" dirty="0" smtClean="0"/>
              <a:t>It must be measured in terms of a </a:t>
            </a:r>
            <a:r>
              <a:rPr lang="en-US" b="1" dirty="0" smtClean="0"/>
              <a:t>marginal quantity</a:t>
            </a:r>
            <a:r>
              <a:rPr lang="en-US" dirty="0" smtClean="0"/>
              <a:t> of a good or service, from a </a:t>
            </a:r>
            <a:r>
              <a:rPr lang="en-US" b="1" dirty="0" smtClean="0"/>
              <a:t>known baseline</a:t>
            </a:r>
            <a:r>
              <a:rPr lang="en-US" dirty="0" smtClean="0"/>
              <a:t>. </a:t>
            </a:r>
          </a:p>
          <a:p>
            <a:pPr lvl="1"/>
            <a:r>
              <a:rPr lang="en-US" dirty="0" smtClean="0"/>
              <a:t>NO:  The total value of Narragansett Bay is $X.</a:t>
            </a:r>
          </a:p>
          <a:p>
            <a:pPr lvl="1"/>
            <a:r>
              <a:rPr lang="en-US" dirty="0" smtClean="0"/>
              <a:t>YES:  The value of a 5% increase in clam harvest in Narragansett Bay, from the current level, would be $Y.  </a:t>
            </a:r>
          </a:p>
          <a:p>
            <a:r>
              <a:rPr lang="en-US" dirty="0" smtClean="0"/>
              <a:t>Example—it is possible, in principle, to estimate the economic value of an additional X acres of coastal wetland in a specific area.  </a:t>
            </a:r>
          </a:p>
          <a:p>
            <a:pPr lvl="1"/>
            <a:r>
              <a:rPr lang="en-US" dirty="0" smtClean="0"/>
              <a:t>It is </a:t>
            </a:r>
            <a:r>
              <a:rPr lang="en-US" u="sng" dirty="0" smtClean="0"/>
              <a:t>not</a:t>
            </a:r>
            <a:r>
              <a:rPr lang="en-US" dirty="0" smtClean="0"/>
              <a:t> possible to estimate the value of all wetlands in the world.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cstate="print">
            <a:lum bright="-50000" contrast="-40000"/>
          </a:blip>
          <a:srcRect/>
          <a:stretch>
            <a:fillRect/>
          </a:stretch>
        </p:blipFill>
        <p:spPr bwMode="auto">
          <a:xfrm>
            <a:off x="0" y="0"/>
            <a:ext cx="9144000" cy="6858000"/>
          </a:xfrm>
          <a:prstGeom prst="rect">
            <a:avLst/>
          </a:prstGeom>
          <a:noFill/>
          <a:ln w="9525">
            <a:noFill/>
            <a:miter lim="800000"/>
            <a:headEnd/>
            <a:tailEnd/>
          </a:ln>
        </p:spPr>
      </p:pic>
      <p:sp>
        <p:nvSpPr>
          <p:cNvPr id="3"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Willingness to Pay</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0" y="1600201"/>
            <a:ext cx="8229600" cy="4267200"/>
          </a:xfrm>
          <a:prstGeom prst="rect">
            <a:avLst/>
          </a:prstGeom>
        </p:spPr>
        <p:txBody>
          <a:bodyPr/>
          <a:lstStyle/>
          <a:p>
            <a:pPr marL="342900" lvl="0" indent="-342900">
              <a:lnSpc>
                <a:spcPct val="90000"/>
              </a:lnSpc>
              <a:spcBef>
                <a:spcPts val="1200"/>
              </a:spcBef>
              <a:buFont typeface="Arial" pitchFamily="34" charset="0"/>
              <a:buChar char="•"/>
            </a:pPr>
            <a:r>
              <a:rPr lang="en-US" sz="2800" dirty="0" smtClean="0"/>
              <a:t>Economists often measure economic value of ecosystems in terms of </a:t>
            </a:r>
            <a:r>
              <a:rPr lang="en-US" sz="2800" u="sng" dirty="0" smtClean="0"/>
              <a:t>willingness to pay</a:t>
            </a:r>
            <a:r>
              <a:rPr lang="en-US" sz="2800" dirty="0"/>
              <a:t> </a:t>
            </a:r>
            <a:r>
              <a:rPr lang="en-US" sz="2800" dirty="0" smtClean="0"/>
              <a:t>(WTP)</a:t>
            </a:r>
          </a:p>
          <a:p>
            <a:pPr marL="342900" lvl="0" indent="-342900">
              <a:lnSpc>
                <a:spcPct val="90000"/>
              </a:lnSpc>
              <a:spcBef>
                <a:spcPts val="1200"/>
              </a:spcBef>
              <a:buFont typeface="Arial" pitchFamily="34" charset="0"/>
              <a:buChar char="•"/>
            </a:pPr>
            <a:r>
              <a:rPr lang="en-US" sz="2800" dirty="0" smtClean="0"/>
              <a:t>This is a theoretical concept:  Defined as the maximum amount of money or some other good a person would be willing to give up in exchange for a good or service, rather than go without.</a:t>
            </a:r>
          </a:p>
          <a:p>
            <a:pPr marL="342900" lvl="0" indent="-342900">
              <a:lnSpc>
                <a:spcPct val="90000"/>
              </a:lnSpc>
              <a:spcBef>
                <a:spcPts val="1200"/>
              </a:spcBef>
              <a:buFont typeface="Arial" pitchFamily="34" charset="0"/>
              <a:buChar char="•"/>
            </a:pPr>
            <a:r>
              <a:rPr lang="en-US" sz="2800" dirty="0" smtClean="0"/>
              <a:t>What’s the most a person would pay for a marginal change in an ecosystem service, rather than go without? </a:t>
            </a:r>
          </a:p>
          <a:p>
            <a:pPr marL="342900" lvl="0" indent="-342900">
              <a:lnSpc>
                <a:spcPct val="90000"/>
              </a:lnSpc>
              <a:spcBef>
                <a:spcPts val="1200"/>
              </a:spcBef>
              <a:buFont typeface="Arial" pitchFamily="34" charset="0"/>
              <a:buChar char="•"/>
            </a:pPr>
            <a:r>
              <a:rPr lang="en-US" sz="2800" dirty="0" smtClean="0"/>
              <a:t>WTP does not always imply contingent valuation! </a:t>
            </a:r>
          </a:p>
          <a:p>
            <a:pPr marL="342900" lvl="0" indent="-342900">
              <a:spcBef>
                <a:spcPct val="20000"/>
              </a:spcBef>
              <a:buFont typeface="Arial" pitchFamily="34" charset="0"/>
              <a:buChar cha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7"/>
          <p:cNvPicPr>
            <a:picLocks noChangeAspect="1" noChangeArrowheads="1"/>
          </p:cNvPicPr>
          <p:nvPr/>
        </p:nvPicPr>
        <p:blipFill>
          <a:blip r:embed="rId2" cstate="print">
            <a:lum bright="-50000" contrast="-4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Types of Ecosystem Service Values</a:t>
            </a:r>
            <a:endParaRPr lang="en-US" dirty="0"/>
          </a:p>
        </p:txBody>
      </p:sp>
      <p:sp>
        <p:nvSpPr>
          <p:cNvPr id="5" name="TextBox 4"/>
          <p:cNvSpPr txBox="1"/>
          <p:nvPr/>
        </p:nvSpPr>
        <p:spPr>
          <a:xfrm>
            <a:off x="4273650" y="2388018"/>
            <a:ext cx="1703928" cy="461665"/>
          </a:xfrm>
          <a:prstGeom prst="rect">
            <a:avLst/>
          </a:prstGeom>
          <a:noFill/>
        </p:spPr>
        <p:txBody>
          <a:bodyPr wrap="none" rtlCol="0">
            <a:spAutoFit/>
          </a:bodyPr>
          <a:lstStyle/>
          <a:p>
            <a:r>
              <a:rPr lang="en-US" sz="2400" dirty="0" smtClean="0"/>
              <a:t>Non-Market</a:t>
            </a:r>
            <a:endParaRPr lang="en-US" sz="2400" dirty="0"/>
          </a:p>
        </p:txBody>
      </p:sp>
      <p:sp>
        <p:nvSpPr>
          <p:cNvPr id="6" name="TextBox 5"/>
          <p:cNvSpPr txBox="1"/>
          <p:nvPr/>
        </p:nvSpPr>
        <p:spPr>
          <a:xfrm>
            <a:off x="2902050" y="3302418"/>
            <a:ext cx="655949" cy="461665"/>
          </a:xfrm>
          <a:prstGeom prst="rect">
            <a:avLst/>
          </a:prstGeom>
          <a:noFill/>
        </p:spPr>
        <p:txBody>
          <a:bodyPr wrap="none" rtlCol="0">
            <a:spAutoFit/>
          </a:bodyPr>
          <a:lstStyle/>
          <a:p>
            <a:r>
              <a:rPr lang="en-US" sz="2400" dirty="0" smtClean="0"/>
              <a:t>Use</a:t>
            </a:r>
            <a:endParaRPr lang="en-US" sz="2400" dirty="0"/>
          </a:p>
        </p:txBody>
      </p:sp>
      <p:sp>
        <p:nvSpPr>
          <p:cNvPr id="7" name="TextBox 6"/>
          <p:cNvSpPr txBox="1"/>
          <p:nvPr/>
        </p:nvSpPr>
        <p:spPr>
          <a:xfrm>
            <a:off x="6076632" y="3302418"/>
            <a:ext cx="1273105" cy="461665"/>
          </a:xfrm>
          <a:prstGeom prst="rect">
            <a:avLst/>
          </a:prstGeom>
          <a:noFill/>
        </p:spPr>
        <p:txBody>
          <a:bodyPr wrap="none" rtlCol="0">
            <a:spAutoFit/>
          </a:bodyPr>
          <a:lstStyle/>
          <a:p>
            <a:r>
              <a:rPr lang="en-US" sz="2400" dirty="0" smtClean="0"/>
              <a:t>Non-Use</a:t>
            </a:r>
            <a:endParaRPr lang="en-US" sz="2400" dirty="0"/>
          </a:p>
        </p:txBody>
      </p:sp>
      <p:sp>
        <p:nvSpPr>
          <p:cNvPr id="8" name="TextBox 7"/>
          <p:cNvSpPr txBox="1"/>
          <p:nvPr/>
        </p:nvSpPr>
        <p:spPr>
          <a:xfrm>
            <a:off x="1073250" y="4445418"/>
            <a:ext cx="1823384" cy="461665"/>
          </a:xfrm>
          <a:prstGeom prst="rect">
            <a:avLst/>
          </a:prstGeom>
          <a:noFill/>
        </p:spPr>
        <p:txBody>
          <a:bodyPr wrap="none" rtlCol="0">
            <a:spAutoFit/>
          </a:bodyPr>
          <a:lstStyle/>
          <a:p>
            <a:r>
              <a:rPr lang="en-US" sz="2400" dirty="0" smtClean="0"/>
              <a:t>Consumptive</a:t>
            </a:r>
            <a:endParaRPr lang="en-US" sz="2400" dirty="0"/>
          </a:p>
        </p:txBody>
      </p:sp>
      <p:sp>
        <p:nvSpPr>
          <p:cNvPr id="9" name="TextBox 8"/>
          <p:cNvSpPr txBox="1"/>
          <p:nvPr/>
        </p:nvSpPr>
        <p:spPr>
          <a:xfrm>
            <a:off x="3130650" y="4445418"/>
            <a:ext cx="2440540" cy="461665"/>
          </a:xfrm>
          <a:prstGeom prst="rect">
            <a:avLst/>
          </a:prstGeom>
          <a:noFill/>
        </p:spPr>
        <p:txBody>
          <a:bodyPr wrap="none" rtlCol="0">
            <a:spAutoFit/>
          </a:bodyPr>
          <a:lstStyle/>
          <a:p>
            <a:r>
              <a:rPr lang="en-US" sz="2400" dirty="0" smtClean="0"/>
              <a:t>Non-Consumptive</a:t>
            </a:r>
            <a:endParaRPr lang="en-US" sz="2400" dirty="0"/>
          </a:p>
        </p:txBody>
      </p:sp>
      <p:sp>
        <p:nvSpPr>
          <p:cNvPr id="10" name="TextBox 9"/>
          <p:cNvSpPr txBox="1"/>
          <p:nvPr/>
        </p:nvSpPr>
        <p:spPr>
          <a:xfrm>
            <a:off x="4857432" y="5436018"/>
            <a:ext cx="1354473" cy="461665"/>
          </a:xfrm>
          <a:prstGeom prst="rect">
            <a:avLst/>
          </a:prstGeom>
          <a:noFill/>
        </p:spPr>
        <p:txBody>
          <a:bodyPr wrap="none" rtlCol="0">
            <a:spAutoFit/>
          </a:bodyPr>
          <a:lstStyle/>
          <a:p>
            <a:r>
              <a:rPr lang="en-US" sz="2400" dirty="0" smtClean="0"/>
              <a:t>Existence</a:t>
            </a:r>
            <a:endParaRPr lang="en-US" sz="2400" dirty="0"/>
          </a:p>
        </p:txBody>
      </p:sp>
      <p:sp>
        <p:nvSpPr>
          <p:cNvPr id="11" name="TextBox 10"/>
          <p:cNvSpPr txBox="1"/>
          <p:nvPr/>
        </p:nvSpPr>
        <p:spPr>
          <a:xfrm>
            <a:off x="6305232" y="5436018"/>
            <a:ext cx="1202317" cy="461665"/>
          </a:xfrm>
          <a:prstGeom prst="rect">
            <a:avLst/>
          </a:prstGeom>
          <a:noFill/>
        </p:spPr>
        <p:txBody>
          <a:bodyPr wrap="none" rtlCol="0">
            <a:spAutoFit/>
          </a:bodyPr>
          <a:lstStyle/>
          <a:p>
            <a:r>
              <a:rPr lang="en-US" sz="2400" dirty="0" smtClean="0"/>
              <a:t>Bequest</a:t>
            </a:r>
            <a:endParaRPr lang="en-US" sz="2400" dirty="0"/>
          </a:p>
        </p:txBody>
      </p:sp>
      <p:sp>
        <p:nvSpPr>
          <p:cNvPr id="12" name="TextBox 11"/>
          <p:cNvSpPr txBox="1"/>
          <p:nvPr/>
        </p:nvSpPr>
        <p:spPr>
          <a:xfrm>
            <a:off x="7676832" y="5436018"/>
            <a:ext cx="1295291" cy="461665"/>
          </a:xfrm>
          <a:prstGeom prst="rect">
            <a:avLst/>
          </a:prstGeom>
          <a:noFill/>
        </p:spPr>
        <p:txBody>
          <a:bodyPr wrap="none" rtlCol="0">
            <a:spAutoFit/>
          </a:bodyPr>
          <a:lstStyle/>
          <a:p>
            <a:r>
              <a:rPr lang="en-US" sz="2400" dirty="0" smtClean="0"/>
              <a:t>Altruistic</a:t>
            </a:r>
            <a:endParaRPr lang="en-US" sz="2400" dirty="0"/>
          </a:p>
        </p:txBody>
      </p:sp>
      <p:cxnSp>
        <p:nvCxnSpPr>
          <p:cNvPr id="14" name="Straight Arrow Connector 13"/>
          <p:cNvCxnSpPr/>
          <p:nvPr/>
        </p:nvCxnSpPr>
        <p:spPr>
          <a:xfrm flipH="1">
            <a:off x="4121250" y="2845218"/>
            <a:ext cx="3048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797650" y="2845218"/>
            <a:ext cx="3048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140050" y="3835818"/>
            <a:ext cx="6858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587850" y="3759618"/>
            <a:ext cx="6096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0"/>
          </p:cNvCxnSpPr>
          <p:nvPr/>
        </p:nvCxnSpPr>
        <p:spPr>
          <a:xfrm>
            <a:off x="6991032" y="3759618"/>
            <a:ext cx="1333446" cy="1676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686232" y="3759618"/>
            <a:ext cx="0" cy="160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543232" y="3835818"/>
            <a:ext cx="685800" cy="1524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524000" y="2391906"/>
            <a:ext cx="1086772" cy="461665"/>
          </a:xfrm>
          <a:prstGeom prst="rect">
            <a:avLst/>
          </a:prstGeom>
          <a:noFill/>
        </p:spPr>
        <p:txBody>
          <a:bodyPr wrap="none" rtlCol="0">
            <a:spAutoFit/>
          </a:bodyPr>
          <a:lstStyle/>
          <a:p>
            <a:r>
              <a:rPr lang="en-US" sz="2400" dirty="0" smtClean="0">
                <a:solidFill>
                  <a:schemeClr val="bg1">
                    <a:lumMod val="65000"/>
                  </a:schemeClr>
                </a:solidFill>
              </a:rPr>
              <a:t>Market</a:t>
            </a:r>
            <a:endParaRPr lang="en-US" sz="2400" dirty="0">
              <a:solidFill>
                <a:schemeClr val="bg1">
                  <a:lumMod val="65000"/>
                </a:schemeClr>
              </a:solidFill>
            </a:endParaRPr>
          </a:p>
        </p:txBody>
      </p:sp>
      <p:sp>
        <p:nvSpPr>
          <p:cNvPr id="33" name="TextBox 32"/>
          <p:cNvSpPr txBox="1"/>
          <p:nvPr/>
        </p:nvSpPr>
        <p:spPr>
          <a:xfrm>
            <a:off x="2819400" y="1371600"/>
            <a:ext cx="1547027" cy="461665"/>
          </a:xfrm>
          <a:prstGeom prst="rect">
            <a:avLst/>
          </a:prstGeom>
          <a:noFill/>
        </p:spPr>
        <p:txBody>
          <a:bodyPr wrap="none" rtlCol="0">
            <a:spAutoFit/>
          </a:bodyPr>
          <a:lstStyle/>
          <a:p>
            <a:r>
              <a:rPr lang="en-US" sz="2400" dirty="0" smtClean="0"/>
              <a:t>Total Value</a:t>
            </a:r>
            <a:endParaRPr lang="en-US" sz="2400" dirty="0"/>
          </a:p>
        </p:txBody>
      </p:sp>
      <p:cxnSp>
        <p:nvCxnSpPr>
          <p:cNvPr id="34" name="Straight Arrow Connector 33"/>
          <p:cNvCxnSpPr/>
          <p:nvPr/>
        </p:nvCxnSpPr>
        <p:spPr>
          <a:xfrm flipH="1">
            <a:off x="2362200" y="1828800"/>
            <a:ext cx="4572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267200" y="1828800"/>
            <a:ext cx="4572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676400" y="2438400"/>
            <a:ext cx="1086772" cy="461665"/>
          </a:xfrm>
          <a:prstGeom prst="rect">
            <a:avLst/>
          </a:prstGeom>
          <a:noFill/>
        </p:spPr>
        <p:txBody>
          <a:bodyPr wrap="none" rtlCol="0">
            <a:spAutoFit/>
          </a:bodyPr>
          <a:lstStyle/>
          <a:p>
            <a:r>
              <a:rPr lang="en-US" sz="2400" dirty="0" smtClean="0"/>
              <a:t>Market</a:t>
            </a:r>
            <a:endParaRPr lang="en-US" sz="2400" dirty="0"/>
          </a:p>
        </p:txBody>
      </p:sp>
      <p:cxnSp>
        <p:nvCxnSpPr>
          <p:cNvPr id="26" name="Straight Arrow Connector 25"/>
          <p:cNvCxnSpPr/>
          <p:nvPr/>
        </p:nvCxnSpPr>
        <p:spPr>
          <a:xfrm>
            <a:off x="2590800" y="2895600"/>
            <a:ext cx="3048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RMES_Template">
  <a:themeElements>
    <a:clrScheme name="FMRES_Template">
      <a:dk1>
        <a:srgbClr val="001A57"/>
      </a:dk1>
      <a:lt1>
        <a:srgbClr val="FFFFFF"/>
      </a:lt1>
      <a:dk2>
        <a:srgbClr val="000000"/>
      </a:dk2>
      <a:lt2>
        <a:srgbClr val="EEECE1"/>
      </a:lt2>
      <a:accent1>
        <a:srgbClr val="001A57"/>
      </a:accent1>
      <a:accent2>
        <a:srgbClr val="738302"/>
      </a:accent2>
      <a:accent3>
        <a:srgbClr val="CC3300"/>
      </a:accent3>
      <a:accent4>
        <a:srgbClr val="95B3D7"/>
      </a:accent4>
      <a:accent5>
        <a:srgbClr val="9BBB59"/>
      </a:accent5>
      <a:accent6>
        <a:srgbClr val="FDB18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RMES_Template">
  <a:themeElements>
    <a:clrScheme name="FMRES_Template">
      <a:dk1>
        <a:srgbClr val="001A57"/>
      </a:dk1>
      <a:lt1>
        <a:srgbClr val="FFFFFF"/>
      </a:lt1>
      <a:dk2>
        <a:srgbClr val="000000"/>
      </a:dk2>
      <a:lt2>
        <a:srgbClr val="EEECE1"/>
      </a:lt2>
      <a:accent1>
        <a:srgbClr val="001A57"/>
      </a:accent1>
      <a:accent2>
        <a:srgbClr val="738302"/>
      </a:accent2>
      <a:accent3>
        <a:srgbClr val="CC3300"/>
      </a:accent3>
      <a:accent4>
        <a:srgbClr val="95B3D7"/>
      </a:accent4>
      <a:accent5>
        <a:srgbClr val="9BBB59"/>
      </a:accent5>
      <a:accent6>
        <a:srgbClr val="FDB18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1829</TotalTime>
  <Words>1755</Words>
  <Application>Microsoft Office PowerPoint</Application>
  <PresentationFormat>On-screen Show (4:3)</PresentationFormat>
  <Paragraphs>284</Paragraphs>
  <Slides>25</Slides>
  <Notes>2</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Office Theme</vt:lpstr>
      <vt:lpstr>FRMES_Template</vt:lpstr>
      <vt:lpstr>1_FRMES_Template</vt:lpstr>
      <vt:lpstr>The Federal Resource Management and Ecosystem Services Guidebook</vt:lpstr>
      <vt:lpstr>Integrating Social Value Through Economic Valuation</vt:lpstr>
      <vt:lpstr>Ecosystem Service Values</vt:lpstr>
      <vt:lpstr>PowerPoint Presentation</vt:lpstr>
      <vt:lpstr>For something to have economic value…</vt:lpstr>
      <vt:lpstr>For something to have economic value…</vt:lpstr>
      <vt:lpstr>For something to have economic value…</vt:lpstr>
      <vt:lpstr>PowerPoint Presentation</vt:lpstr>
      <vt:lpstr>Types of Ecosystem Service Values</vt:lpstr>
      <vt:lpstr>Quantifying Ecosystem Service Value</vt:lpstr>
      <vt:lpstr>Common Valuation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Errors</vt:lpstr>
      <vt:lpstr>Summary</vt:lpstr>
      <vt:lpstr>PowerPoint Presentation</vt:lpstr>
      <vt:lpstr>PowerPoint Presentation</vt:lpstr>
    </vt:vector>
  </TitlesOfParts>
  <Company>Clark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 Service Valuation</dc:title>
  <dc:creator>Robert Johnston</dc:creator>
  <cp:lastModifiedBy>Christy Ihlo</cp:lastModifiedBy>
  <cp:revision>96</cp:revision>
  <dcterms:created xsi:type="dcterms:W3CDTF">2011-12-05T18:07:53Z</dcterms:created>
  <dcterms:modified xsi:type="dcterms:W3CDTF">2015-01-21T21:05:57Z</dcterms:modified>
</cp:coreProperties>
</file>